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5"/>
  </p:notesMasterIdLst>
  <p:sldIdLst>
    <p:sldId id="256" r:id="rId2"/>
    <p:sldId id="305" r:id="rId3"/>
    <p:sldId id="292" r:id="rId4"/>
    <p:sldId id="307" r:id="rId5"/>
    <p:sldId id="261" r:id="rId6"/>
    <p:sldId id="294" r:id="rId7"/>
    <p:sldId id="257" r:id="rId8"/>
    <p:sldId id="310" r:id="rId9"/>
    <p:sldId id="260" r:id="rId10"/>
    <p:sldId id="258" r:id="rId11"/>
    <p:sldId id="280" r:id="rId12"/>
    <p:sldId id="262" r:id="rId13"/>
    <p:sldId id="271" r:id="rId14"/>
    <p:sldId id="309" r:id="rId15"/>
    <p:sldId id="267" r:id="rId16"/>
    <p:sldId id="266" r:id="rId17"/>
    <p:sldId id="268" r:id="rId18"/>
    <p:sldId id="304" r:id="rId19"/>
    <p:sldId id="279" r:id="rId20"/>
    <p:sldId id="291" r:id="rId21"/>
    <p:sldId id="270" r:id="rId22"/>
    <p:sldId id="289" r:id="rId23"/>
    <p:sldId id="308" r:id="rId24"/>
  </p:sldIdLst>
  <p:sldSz cx="9180513" cy="6858000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F65"/>
    <a:srgbClr val="663300"/>
    <a:srgbClr val="996633"/>
    <a:srgbClr val="CC9900"/>
    <a:srgbClr val="FFA7A7"/>
    <a:srgbClr val="FFD1D1"/>
    <a:srgbClr val="8BE1FF"/>
    <a:srgbClr val="99FFCC"/>
    <a:srgbClr val="0000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4" d="100"/>
          <a:sy n="74" d="100"/>
        </p:scale>
        <p:origin x="-1710" y="-90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>
        <a:solidFill>
          <a:schemeClr val="accent1"/>
        </a:solidFill>
      </dgm:spPr>
      <dgm:t>
        <a:bodyPr/>
        <a:lstStyle/>
        <a:p>
          <a:pPr algn="ctr" rtl="0"/>
          <a:r>
            <a:rPr lang="ru-RU" sz="1600" b="1" dirty="0" smtClean="0">
              <a:solidFill>
                <a:srgbClr val="996633"/>
              </a:solidFill>
            </a:rPr>
            <a:t>Основные понятия</a:t>
          </a:r>
          <a:endParaRPr lang="ru-RU" sz="1600" dirty="0">
            <a:solidFill>
              <a:srgbClr val="996633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dirty="0" smtClean="0"/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dirty="0" smtClean="0"/>
            <a:t>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 custScaleY="194142" custLinFactNeighborX="202" custLinFactNeighborY="-16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>
    <a:solidFill>
      <a:schemeClr val="accent1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dirty="0" smtClean="0"/>
            <a:t>Адрес: </a:t>
          </a:r>
          <a:r>
            <a:rPr lang="en-US" dirty="0" smtClean="0"/>
            <a:t>666775</a:t>
          </a:r>
          <a:r>
            <a:rPr lang="ru-RU" dirty="0" smtClean="0"/>
            <a:t>, Иркутская область, </a:t>
          </a:r>
          <a:r>
            <a:rPr lang="ru-RU" dirty="0" err="1" smtClean="0"/>
            <a:t>Усть-Кутский</a:t>
          </a:r>
          <a:r>
            <a:rPr lang="ru-RU" dirty="0" smtClean="0"/>
            <a:t> район, п.Казарки, ул.Мира, 1</a:t>
          </a:r>
          <a:endParaRPr lang="ru-RU" dirty="0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dirty="0" smtClean="0"/>
            <a:t>тел.: 8 (39565) 79193, </a:t>
          </a:r>
          <a:r>
            <a:rPr lang="en-US" dirty="0" smtClean="0"/>
            <a:t>e-mail: </a:t>
          </a:r>
          <a:r>
            <a:rPr lang="en-US" u="sng" dirty="0" smtClean="0">
              <a:hlinkClick xmlns:r="http://schemas.openxmlformats.org/officeDocument/2006/relationships" r:id="rId1"/>
            </a:rPr>
            <a:t>podymahino</a:t>
          </a:r>
          <a:r>
            <a:rPr lang="ru-RU" u="sng" dirty="0" smtClean="0">
              <a:hlinkClick xmlns:r="http://schemas.openxmlformats.org/officeDocument/2006/relationships" r:id="rId1"/>
            </a:rPr>
            <a:t>@mail.ru</a:t>
          </a:r>
          <a:endParaRPr lang="ru-RU" dirty="0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smtClean="0"/>
            <a:t>:00             </a:t>
          </a:r>
          <a:r>
            <a:rPr lang="ru-RU" dirty="0" smtClean="0"/>
            <a:t>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0"/>
          <a:ext cx="8602662" cy="798578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996633"/>
              </a:solidFill>
            </a:rPr>
            <a:t>Основные понятия</a:t>
          </a:r>
          <a:endParaRPr lang="ru-RU" sz="1600" kern="1200" dirty="0">
            <a:solidFill>
              <a:srgbClr val="996633"/>
            </a:solidFill>
          </a:endParaRPr>
        </a:p>
      </dsp:txBody>
      <dsp:txXfrm>
        <a:off x="38983" y="38983"/>
        <a:ext cx="8524696" cy="720612"/>
      </dsp:txXfrm>
    </dsp:sp>
    <dsp:sp modelId="{7ACC8AAD-CC97-425B-B901-E7AEB5A9A06F}">
      <dsp:nvSpPr>
        <dsp:cNvPr id="0" name=""/>
        <dsp:cNvSpPr/>
      </dsp:nvSpPr>
      <dsp:spPr>
        <a:xfrm>
          <a:off x="0" y="81146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kern="1200" dirty="0" smtClean="0"/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831548"/>
        <a:ext cx="8562502" cy="371177"/>
      </dsp:txXfrm>
    </dsp:sp>
    <dsp:sp modelId="{A0CED371-6EC6-44BC-ADF2-C262A3A2C0F6}">
      <dsp:nvSpPr>
        <dsp:cNvPr id="0" name=""/>
        <dsp:cNvSpPr/>
      </dsp:nvSpPr>
      <dsp:spPr>
        <a:xfrm>
          <a:off x="0" y="1234139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254219"/>
        <a:ext cx="8562502" cy="371177"/>
      </dsp:txXfrm>
    </dsp:sp>
    <dsp:sp modelId="{AA51AAAA-78E7-412C-891A-C06CB9EFE1E5}">
      <dsp:nvSpPr>
        <dsp:cNvPr id="0" name=""/>
        <dsp:cNvSpPr/>
      </dsp:nvSpPr>
      <dsp:spPr>
        <a:xfrm>
          <a:off x="0" y="1656811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676891"/>
        <a:ext cx="8562502" cy="371177"/>
      </dsp:txXfrm>
    </dsp:sp>
    <dsp:sp modelId="{5CC59A48-2229-46ED-9884-9AFED4652FAE}">
      <dsp:nvSpPr>
        <dsp:cNvPr id="0" name=""/>
        <dsp:cNvSpPr/>
      </dsp:nvSpPr>
      <dsp:spPr>
        <a:xfrm>
          <a:off x="0" y="207948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099563"/>
        <a:ext cx="8562502" cy="371177"/>
      </dsp:txXfrm>
    </dsp:sp>
    <dsp:sp modelId="{40DF5348-9FAD-4B79-B25F-2B1EC67A6735}">
      <dsp:nvSpPr>
        <dsp:cNvPr id="0" name=""/>
        <dsp:cNvSpPr/>
      </dsp:nvSpPr>
      <dsp:spPr>
        <a:xfrm>
          <a:off x="0" y="250215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522235"/>
        <a:ext cx="8562502" cy="371177"/>
      </dsp:txXfrm>
    </dsp:sp>
    <dsp:sp modelId="{9869F447-8445-4C55-A9C7-43A69C7AF97C}">
      <dsp:nvSpPr>
        <dsp:cNvPr id="0" name=""/>
        <dsp:cNvSpPr/>
      </dsp:nvSpPr>
      <dsp:spPr>
        <a:xfrm>
          <a:off x="0" y="2924826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944906"/>
        <a:ext cx="8562502" cy="371177"/>
      </dsp:txXfrm>
    </dsp:sp>
    <dsp:sp modelId="{99E30AD0-E360-4BCE-B457-21C3C634C0E6}">
      <dsp:nvSpPr>
        <dsp:cNvPr id="0" name=""/>
        <dsp:cNvSpPr/>
      </dsp:nvSpPr>
      <dsp:spPr>
        <a:xfrm>
          <a:off x="0" y="334749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367578"/>
        <a:ext cx="8562502" cy="371177"/>
      </dsp:txXfrm>
    </dsp:sp>
    <dsp:sp modelId="{61EBC438-04BE-4BFE-ABD5-55CEED454B9D}">
      <dsp:nvSpPr>
        <dsp:cNvPr id="0" name=""/>
        <dsp:cNvSpPr/>
      </dsp:nvSpPr>
      <dsp:spPr>
        <a:xfrm>
          <a:off x="0" y="3770170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790250"/>
        <a:ext cx="8562502" cy="371177"/>
      </dsp:txXfrm>
    </dsp:sp>
    <dsp:sp modelId="{ACE3586D-3D4B-435B-871A-26526D4F41C8}">
      <dsp:nvSpPr>
        <dsp:cNvPr id="0" name=""/>
        <dsp:cNvSpPr/>
      </dsp:nvSpPr>
      <dsp:spPr>
        <a:xfrm>
          <a:off x="0" y="4192842"/>
          <a:ext cx="8602662" cy="41133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20080" y="4212922"/>
        <a:ext cx="8562502" cy="371177"/>
      </dsp:txXfrm>
    </dsp:sp>
    <dsp:sp modelId="{5ED8F9DB-1622-4694-B52F-F5ABFC812751}">
      <dsp:nvSpPr>
        <dsp:cNvPr id="0" name=""/>
        <dsp:cNvSpPr/>
      </dsp:nvSpPr>
      <dsp:spPr>
        <a:xfrm>
          <a:off x="0" y="461551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4635593"/>
        <a:ext cx="8562502" cy="371177"/>
      </dsp:txXfrm>
    </dsp:sp>
    <dsp:sp modelId="{01501D64-0FF3-4D51-B6B4-0F43EC2274AB}">
      <dsp:nvSpPr>
        <dsp:cNvPr id="0" name=""/>
        <dsp:cNvSpPr/>
      </dsp:nvSpPr>
      <dsp:spPr>
        <a:xfrm>
          <a:off x="0" y="503818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058265"/>
        <a:ext cx="8562502" cy="371177"/>
      </dsp:txXfrm>
    </dsp:sp>
    <dsp:sp modelId="{636B99FD-433F-48F5-8DB6-117FB1FDEC1B}">
      <dsp:nvSpPr>
        <dsp:cNvPr id="0" name=""/>
        <dsp:cNvSpPr/>
      </dsp:nvSpPr>
      <dsp:spPr>
        <a:xfrm>
          <a:off x="0" y="5460857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480937"/>
        <a:ext cx="8562502" cy="371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94515" y="518457"/>
          <a:ext cx="8452399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128260" y="552202"/>
        <a:ext cx="8384909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5" cy="367280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Адрес: </a:t>
          </a:r>
          <a:r>
            <a:rPr lang="en-US" sz="1300" kern="1200" dirty="0" smtClean="0"/>
            <a:t>666775</a:t>
          </a:r>
          <a:r>
            <a:rPr lang="ru-RU" sz="1300" kern="1200" dirty="0" smtClean="0"/>
            <a:t>, Иркутская область, </a:t>
          </a:r>
          <a:r>
            <a:rPr lang="ru-RU" sz="1300" kern="1200" dirty="0" err="1" smtClean="0"/>
            <a:t>Усть-Кутский</a:t>
          </a:r>
          <a:r>
            <a:rPr lang="ru-RU" sz="1300" kern="1200" dirty="0" smtClean="0"/>
            <a:t> район, п.Казарки, ул.Мира, 1</a:t>
          </a:r>
          <a:endParaRPr lang="ru-RU" sz="1300" kern="1200" dirty="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тел.: 8 (39565) 79193, </a:t>
          </a:r>
          <a:r>
            <a:rPr lang="en-US" sz="1300" kern="1200" dirty="0" smtClean="0"/>
            <a:t>e-mail: </a:t>
          </a:r>
          <a:r>
            <a:rPr lang="en-US" sz="1300" u="sng" kern="1200" dirty="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dirty="0" smtClean="0">
              <a:hlinkClick xmlns:r="http://schemas.openxmlformats.org/officeDocument/2006/relationships" r:id="rId1"/>
            </a:rPr>
            <a:t>@mail.ru</a:t>
          </a:r>
          <a:endParaRPr lang="ru-RU" sz="1300" kern="1200" dirty="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smtClean="0"/>
            <a:t>:00             </a:t>
          </a:r>
          <a:r>
            <a:rPr lang="ru-RU" sz="1300" kern="1200" dirty="0" smtClean="0"/>
            <a:t>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768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325" y="0"/>
            <a:ext cx="2946767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4538"/>
            <a:ext cx="49815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273"/>
            <a:ext cx="5439089" cy="446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959"/>
            <a:ext cx="2946768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325" y="9428959"/>
            <a:ext cx="2946767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0" y="3284984"/>
            <a:ext cx="6426200" cy="1008112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Проект бюджета Подымахинского муниципального образования 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на 2025 год и плановый период 2026 и 2027 годов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0797" y="0"/>
            <a:ext cx="2355128" cy="31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92" y="7502"/>
            <a:ext cx="2292586" cy="31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328027" y="4608704"/>
            <a:ext cx="2515099" cy="17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104" y="4630472"/>
            <a:ext cx="267087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15" y="4614867"/>
            <a:ext cx="2385615" cy="17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3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3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2025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6000" t="-8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41784" y="2389084"/>
            <a:ext cx="8424862" cy="446891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1032480" y="40466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6774757" y="2402303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schemeClr val="bg1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schemeClr val="bg1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814392" y="3627093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-48681" y="3347119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schemeClr val="bg1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5064" y="1585790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665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10" y="3701282"/>
            <a:ext cx="1803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посёлок </a:t>
            </a:r>
            <a:r>
              <a:rPr lang="ru-RU" sz="1200" b="1" u="sng" dirty="0">
                <a:solidFill>
                  <a:schemeClr val="bg1"/>
                </a:solidFill>
              </a:rPr>
              <a:t>Казарки</a:t>
            </a:r>
            <a:r>
              <a:rPr lang="ru-RU" sz="1200" dirty="0">
                <a:solidFill>
                  <a:schemeClr val="bg1"/>
                </a:solidFill>
              </a:rPr>
              <a:t>;</a:t>
            </a:r>
          </a:p>
          <a:p>
            <a:r>
              <a:rPr lang="ru-RU" sz="1200" dirty="0">
                <a:solidFill>
                  <a:schemeClr val="bg1"/>
                </a:solidFill>
              </a:rPr>
              <a:t>село </a:t>
            </a:r>
            <a:r>
              <a:rPr lang="ru-RU" sz="1200" b="1" u="sng" dirty="0" err="1" smtClean="0">
                <a:solidFill>
                  <a:schemeClr val="bg1"/>
                </a:solidFill>
              </a:rPr>
              <a:t>Подымахино</a:t>
            </a:r>
            <a:r>
              <a:rPr lang="ru-RU" sz="1200" u="sng" dirty="0" smtClean="0">
                <a:solidFill>
                  <a:schemeClr val="bg1"/>
                </a:solidFill>
              </a:rPr>
              <a:t>;</a:t>
            </a:r>
            <a:endParaRPr lang="ru-RU" sz="1200" u="sng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село </a:t>
            </a:r>
            <a:r>
              <a:rPr lang="ru-RU" sz="1200" b="1" u="sng" dirty="0" err="1" smtClean="0">
                <a:solidFill>
                  <a:schemeClr val="bg1"/>
                </a:solidFill>
              </a:rPr>
              <a:t>Таюра</a:t>
            </a:r>
            <a:r>
              <a:rPr lang="ru-RU" sz="1200" dirty="0" smtClean="0">
                <a:solidFill>
                  <a:schemeClr val="bg1"/>
                </a:solidFill>
              </a:rPr>
              <a:t>;</a:t>
            </a:r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деревня </a:t>
            </a:r>
            <a:r>
              <a:rPr lang="ru-RU" sz="1200" b="1" u="sng" dirty="0" err="1" smtClean="0">
                <a:solidFill>
                  <a:schemeClr val="bg1"/>
                </a:solidFill>
              </a:rPr>
              <a:t>Новосёлово</a:t>
            </a:r>
            <a:r>
              <a:rPr lang="ru-RU" sz="1200" b="1" u="sng" dirty="0" smtClean="0">
                <a:solidFill>
                  <a:schemeClr val="bg1"/>
                </a:solidFill>
              </a:rPr>
              <a:t>.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-48681" y="5230910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schemeClr val="bg1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schemeClr val="bg1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schemeClr val="bg1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schemeClr val="bg1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schemeClr val="bg1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schemeClr val="bg1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schemeClr val="bg1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6247703" y="1700808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5814392" y="4849685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Б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юджеты </a:t>
            </a:r>
            <a:r>
              <a:rPr lang="ru-RU" altLang="ru-RU" sz="1800" b="1" dirty="0">
                <a:latin typeface="Times New Roman" panose="02020603050405020304" pitchFamily="18" charset="0"/>
              </a:rPr>
              <a:t>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М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естные </a:t>
            </a:r>
            <a:r>
              <a:rPr lang="ru-RU" altLang="ru-RU" sz="1800" b="1" dirty="0">
                <a:latin typeface="Times New Roman" panose="02020603050405020304" pitchFamily="18" charset="0"/>
              </a:rPr>
              <a:t>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6773607"/>
              </p:ext>
            </p:extLst>
          </p:nvPr>
        </p:nvGraphicFramePr>
        <p:xfrm>
          <a:off x="269776" y="476672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4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485800" y="3069256"/>
            <a:ext cx="2449314" cy="1627337"/>
          </a:xfrm>
          <a:prstGeom prst="flowChartAlternateProcess">
            <a:avLst/>
          </a:prstGeom>
          <a:solidFill>
            <a:srgbClr val="CCFFCC">
              <a:alpha val="4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6144820" y="3050588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47750" y="4083431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04612" y="4088005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33765" y="4078857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05995" y="41294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8546" y="1339850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390456" y="134076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 dirty="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9" y="1628775"/>
            <a:ext cx="259724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69496" y="1150722"/>
            <a:ext cx="4700588" cy="395694"/>
            <a:chOff x="1247" y="2761"/>
            <a:chExt cx="3291" cy="1347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2784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34" y="2761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 dirty="0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694590" y="1856352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52597" y="1868528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62054" y="1895515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22325" y="192556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21895" y="1922502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47110" y="1983581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793194" y="1495990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605652" y="1511298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7046370" y="153515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64744" y="44624"/>
            <a:ext cx="52768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dirty="0" smtClean="0">
                <a:solidFill>
                  <a:schemeClr val="accent3">
                    <a:lumMod val="85000"/>
                  </a:schemeClr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800" b="1" dirty="0">
              <a:solidFill>
                <a:schemeClr val="accent3">
                  <a:lumMod val="8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922502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641653" y="1511298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60480" y="1916832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 dirty="0"/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 dirty="0"/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4BAF65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09382" y="4319496"/>
            <a:ext cx="8493008" cy="5175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408524" y="4844467"/>
            <a:ext cx="4313750" cy="1815882"/>
          </a:xfrm>
          <a:prstGeom prst="rect">
            <a:avLst/>
          </a:prstGeom>
          <a:solidFill>
            <a:srgbClr val="4BAF65">
              <a:alpha val="7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63501" y="5182813"/>
            <a:ext cx="3873742" cy="1446550"/>
          </a:xfrm>
          <a:prstGeom prst="rect">
            <a:avLst/>
          </a:prstGeom>
          <a:solidFill>
            <a:srgbClr val="4BAF65">
              <a:alpha val="7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592838">
            <a:off x="860194" y="2823532"/>
            <a:ext cx="5790367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Подымахинского 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муниципального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образования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на 2025 год и плановый период 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2026 и 2027 годов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846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650456" y="1416580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бюджетной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налоговой политики Подымахинского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на 2025 год и на плановый период 2026 и 2027 годов, утвержденных постановлением администрации Подымахинского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1.11.2024г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203-п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2025-2027 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2025 - 2027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1.11.2024г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204-п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1.11.2024г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203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-п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определены основные направления бюджетной политики поселения на 2025 год и плановый период 2026 и 2027 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2025 – 2027 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2400" b="1" i="1" u="sng" dirty="0" smtClean="0">
                <a:solidFill>
                  <a:schemeClr val="accent2">
                    <a:lumMod val="75000"/>
                  </a:schemeClr>
                </a:solidFill>
              </a:rPr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796056"/>
              </p:ext>
            </p:extLst>
          </p:nvPr>
        </p:nvGraphicFramePr>
        <p:xfrm>
          <a:off x="557214" y="1916113"/>
          <a:ext cx="8137498" cy="4176288"/>
        </p:xfrm>
        <a:graphic>
          <a:graphicData uri="http://schemas.openxmlformats.org/drawingml/2006/table">
            <a:tbl>
              <a:tblPr/>
              <a:tblGrid>
                <a:gridCol w="1584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849718894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 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22.12.2023г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«О бюджете Подымахинского сельского поселения на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и на плановый период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годов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ред.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27.09.2024г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50)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2025-2027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 к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Доходы, всего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24 214,9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42 813,4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177</a:t>
                      </a:r>
                      <a:endParaRPr lang="ru-RU" altLang="ru-RU" sz="1100" b="1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27 049,2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24 994,4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27 137,0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3 494,5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4 247,0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463,2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478,4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499,7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20 720,4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38 566,4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26 586,0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24 516,0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26 637,3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23 458,9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45 882,3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27 065,4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25 011,1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27 154,5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561,2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1 319,0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756,0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-3 068,9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-16,2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-16,7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-17,5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400" b="1" i="1" u="sng" dirty="0" smtClean="0"/>
              <a:t>Доходы бюджета поселения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9581" y="706436"/>
            <a:ext cx="8458200" cy="739775"/>
          </a:xfrm>
          <a:prstGeom prst="rect">
            <a:avLst/>
          </a:prstGeom>
          <a:solidFill>
            <a:schemeClr val="accent2">
              <a:lumMod val="20000"/>
              <a:lumOff val="80000"/>
              <a:alpha val="67000"/>
            </a:schemeClr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913979"/>
              </p:ext>
            </p:extLst>
          </p:nvPr>
        </p:nvGraphicFramePr>
        <p:xfrm>
          <a:off x="692238" y="3140968"/>
          <a:ext cx="7992886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5983"/>
                <a:gridCol w="1045438"/>
                <a:gridCol w="1045438"/>
                <a:gridCol w="1047078"/>
                <a:gridCol w="1162691"/>
                <a:gridCol w="1046258"/>
              </a:tblGrid>
              <a:tr h="22606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2025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Прогноз 2027г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3 494,5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4 247,0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463,2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478,4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499,7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20 720,4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38 566,4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26 586,0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24 516,0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26 637,3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11 179,3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19 104,1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21 159,0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21 955,7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25 863,2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289,2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327,0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374,1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МБТ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8 975,0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18 773,1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4 700,0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доходов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24 214,9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42 813,4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27 049,2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24994,4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27 137,0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41138" y="2010762"/>
            <a:ext cx="6898234" cy="907941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Характеристики прогноза поступлений доходов в бюджет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Подымахинского муниципального образования на 2025-2027 годы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учетом изменения бюджетного и налогового законодательства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81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рублей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24944" y="4765674"/>
            <a:ext cx="8262937" cy="1687661"/>
          </a:xfrm>
        </p:spPr>
        <p:txBody>
          <a:bodyPr/>
          <a:lstStyle/>
          <a:p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связи с прекращением действия Закона Иркутской области от 3 ноября 2016 года № 96-ОЗ «О закреплении за сельскими поселениями Иркутской области вопросов местного значения» с 01.01.2025 года акцизы по подакцизным товарам в бюджет поселения поступать не будут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Оставшиеся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неиспользованными до 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конца года денежные средства будут переданы на уровень района.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7670678"/>
              </p:ext>
            </p:extLst>
          </p:nvPr>
        </p:nvGraphicFramePr>
        <p:xfrm>
          <a:off x="499715" y="2924944"/>
          <a:ext cx="8335965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676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240129655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2023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2 971,3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3 350,5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0,0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Остатки дорожного фонда предшествующего года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1 156,6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1 998,2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604098" y="2276872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2023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2027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bg1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bg1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2024" y="188640"/>
            <a:ext cx="473950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Дорожный фонд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субсидии 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400,0 тыс. рублей;</a:t>
            </a:r>
            <a:endParaRPr lang="ru-RU" altLang="ru-RU" sz="1200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   субвенции 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327,0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</a:t>
            </a:r>
            <a:r>
              <a:rPr lang="ru-RU" altLang="ru-RU" sz="1200" dirty="0">
                <a:latin typeface="Times New Roman" panose="02020603050405020304" pitchFamily="18" charset="0"/>
              </a:rPr>
              <a:t>.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  <a:endParaRPr lang="ru-RU" altLang="ru-RU" sz="1300" b="1" dirty="0">
              <a:solidFill>
                <a:srgbClr val="663300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rgbClr val="663300"/>
                </a:solidFill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21 159,0 тыс</a:t>
            </a:r>
            <a:r>
              <a:rPr lang="ru-RU" altLang="ru-RU" sz="1200" dirty="0">
                <a:solidFill>
                  <a:srgbClr val="663300"/>
                </a:solidFill>
                <a:latin typeface="Times New Roman" panose="02020603050405020304" pitchFamily="18" charset="0"/>
              </a:rPr>
              <a:t>. рублей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-прочие межбюджетные трансферты, передаваемые бюджетам сельских поселений 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4 700,0</a:t>
            </a:r>
            <a:endParaRPr lang="ru-RU" altLang="ru-RU" sz="1200" dirty="0" smtClean="0">
              <a:solidFill>
                <a:srgbClr val="66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Усть-Кутского муниципального района на осуществление части полномочий по решению вопросов местного значения в </a:t>
            </a:r>
            <a:r>
              <a:rPr lang="ru-RU" altLang="ru-RU" sz="1200" dirty="0">
                <a:solidFill>
                  <a:srgbClr val="663300"/>
                </a:solidFill>
                <a:latin typeface="Times New Roman" panose="02020603050405020304" pitchFamily="18" charset="0"/>
              </a:rPr>
              <a:t>соответствии с заключенными соглашениями </a:t>
            </a:r>
            <a:r>
              <a:rPr lang="ru-RU" altLang="ru-RU" sz="1200" dirty="0" smtClean="0">
                <a:solidFill>
                  <a:srgbClr val="663300"/>
                </a:solidFill>
                <a:latin typeface="Times New Roman" panose="02020603050405020304" pitchFamily="18" charset="0"/>
              </a:rPr>
              <a:t>758,1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Подымахинского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2025 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3108543"/>
          </a:xfrm>
          <a:prstGeom prst="rect">
            <a:avLst/>
          </a:prstGeom>
          <a:blipFill dpi="0" rotWithShape="1">
            <a:blip r:embed="rId3" cstate="print">
              <a:alphaModFix amt="45000"/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FontTx/>
              <a:buChar char="-"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внутреннего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701824" y="2276872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701824" y="285293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701824" y="3501008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>
            <a:off x="687388" y="1196976"/>
            <a:ext cx="14436" cy="230403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269776" y="260648"/>
            <a:ext cx="8640961" cy="1423467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2000" b="1" dirty="0" smtClean="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chemeClr val="bg1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126819586"/>
              </p:ext>
            </p:extLst>
          </p:nvPr>
        </p:nvGraphicFramePr>
        <p:xfrm>
          <a:off x="269776" y="1684115"/>
          <a:ext cx="8562017" cy="4429227"/>
        </p:xfrm>
        <a:graphic>
          <a:graphicData uri="http://schemas.openxmlformats.org/drawingml/2006/table">
            <a:tbl>
              <a:tblPr/>
              <a:tblGrid>
                <a:gridCol w="641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83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38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00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1116479522"/>
                    </a:ext>
                  </a:extLst>
                </a:gridCol>
                <a:gridCol w="790226">
                  <a:extLst>
                    <a:ext uri="{9D8B030D-6E8A-4147-A177-3AD203B41FA5}">
                      <a16:colId xmlns="" xmlns:a16="http://schemas.microsoft.com/office/drawing/2014/main" val="2201972857"/>
                    </a:ext>
                  </a:extLst>
                </a:gridCol>
              </a:tblGrid>
              <a:tr h="1235555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35  от 22.12.2023г. «О бюджете Подымахинского сельского поселения на 2024 год и на плановый период 2025 и 2026 годов» (в ред. от 27.09.2024г. № 50)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2025-2027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6633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1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23 458,9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45 882,3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27 065,4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24 449,9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25 835,5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12 403,9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13 967,4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16 692,6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15 081,9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16 446,3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1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238,8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288,5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326,3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359,6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effectLst/>
                          <a:latin typeface="Times New Roman"/>
                          <a:ea typeface="Times New Roman"/>
                        </a:rPr>
                        <a:t>373,4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2 154,7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5 948,7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2 585,2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18 159,0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989,5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550,0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550,0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1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54,3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134,0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134,0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</a:t>
                      </a: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5 892,1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7 096,2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8 697,4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8 147,4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8 147,4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288,5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225,6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225,6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225,6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7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094115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6116207"/>
              </p:ext>
            </p:extLst>
          </p:nvPr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82064" y="260648"/>
            <a:ext cx="4228671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ru-RU" sz="7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25960" y="5157192"/>
            <a:ext cx="6696745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0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 в</a:t>
            </a:r>
            <a:r>
              <a:rPr lang="ru-RU" sz="70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нимание!</a:t>
            </a:r>
            <a:endParaRPr lang="ru-RU" sz="70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9391</TotalTime>
  <Words>2026</Words>
  <Application>Microsoft Office PowerPoint</Application>
  <PresentationFormat>Произвольный</PresentationFormat>
  <Paragraphs>403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</vt:lpstr>
      <vt:lpstr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  В связи с прекращением действия Закона Иркутской области от 3 ноября 2016 года № 96-ОЗ «О закреплении за сельскими поселениями Иркутской области вопросов местного значения» с 01.01.2025 года акцизы по подакцизным товарам в бюджет поселения поступать не будут.  Оставшиеся неиспользованными до конца года денежные средства будут переданы на уровень района.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User</cp:lastModifiedBy>
  <cp:revision>412</cp:revision>
  <cp:lastPrinted>2020-12-21T03:58:13Z</cp:lastPrinted>
  <dcterms:created xsi:type="dcterms:W3CDTF">2013-12-17T06:08:51Z</dcterms:created>
  <dcterms:modified xsi:type="dcterms:W3CDTF">2024-12-19T04:30:44Z</dcterms:modified>
</cp:coreProperties>
</file>