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5"/>
  </p:notesMasterIdLst>
  <p:sldIdLst>
    <p:sldId id="256" r:id="rId2"/>
    <p:sldId id="305" r:id="rId3"/>
    <p:sldId id="292" r:id="rId4"/>
    <p:sldId id="307" r:id="rId5"/>
    <p:sldId id="261" r:id="rId6"/>
    <p:sldId id="294" r:id="rId7"/>
    <p:sldId id="257" r:id="rId8"/>
    <p:sldId id="310" r:id="rId9"/>
    <p:sldId id="260" r:id="rId10"/>
    <p:sldId id="258" r:id="rId11"/>
    <p:sldId id="280" r:id="rId12"/>
    <p:sldId id="262" r:id="rId13"/>
    <p:sldId id="271" r:id="rId14"/>
    <p:sldId id="309" r:id="rId15"/>
    <p:sldId id="267" r:id="rId16"/>
    <p:sldId id="266" r:id="rId17"/>
    <p:sldId id="268" r:id="rId18"/>
    <p:sldId id="304" r:id="rId19"/>
    <p:sldId id="279" r:id="rId20"/>
    <p:sldId id="291" r:id="rId21"/>
    <p:sldId id="270" r:id="rId22"/>
    <p:sldId id="289" r:id="rId23"/>
    <p:sldId id="308" r:id="rId24"/>
  </p:sldIdLst>
  <p:sldSz cx="9180513" cy="6858000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663300"/>
    <a:srgbClr val="CC9900"/>
    <a:srgbClr val="FFA7A7"/>
    <a:srgbClr val="FFD1D1"/>
    <a:srgbClr val="8BE1FF"/>
    <a:srgbClr val="99FFCC"/>
    <a:srgbClr val="4BAF65"/>
    <a:srgbClr val="0000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74" d="100"/>
          <a:sy n="74" d="100"/>
        </p:scale>
        <p:origin x="-1698" y="-90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>
        <a:solidFill>
          <a:schemeClr val="accent1"/>
        </a:solidFill>
      </dgm:spPr>
      <dgm:t>
        <a:bodyPr/>
        <a:lstStyle/>
        <a:p>
          <a:pPr algn="ctr" rtl="0"/>
          <a:r>
            <a:rPr lang="ru-RU" sz="1600" b="1" dirty="0" smtClean="0">
              <a:solidFill>
                <a:srgbClr val="996633"/>
              </a:solidFill>
            </a:rPr>
            <a:t>Основные понятия</a:t>
          </a:r>
          <a:endParaRPr lang="ru-RU" sz="1600" dirty="0">
            <a:solidFill>
              <a:srgbClr val="996633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</a:t>
          </a:r>
          <a:r>
            <a:rPr lang="ru-RU" sz="1000" dirty="0" smtClean="0"/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Очередной финансовый год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год, следующий за текущим финансовым годом.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Плановый период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два финансовых года, следующие за очередным финансовым годом.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Доходы бюджета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денежные средства, поступающие в бюджет в соответствии с законодательством.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Расходы бюджета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Бюджетные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обязательства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 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- долговые обязательства, принятые на себя муниципальным образованием</a:t>
          </a:r>
          <a:r>
            <a:rPr lang="ru-RU" sz="1000" dirty="0" smtClean="0"/>
            <a:t>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Межбюджетные отношения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Межбюджетные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трансферты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 – денежные средства, перечисляемые из одного бюджета бюджетной системы РФ другому.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 custScaleY="194142" custLinFactNeighborX="202" custLinFactNeighborY="-161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>
    <a:solidFill>
      <a:schemeClr val="accent1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u="sng" dirty="0" err="1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smtClean="0"/>
            <a:t>Адрес: </a:t>
          </a:r>
          <a:r>
            <a:rPr lang="en-US" smtClean="0"/>
            <a:t>666775</a:t>
          </a:r>
          <a:r>
            <a:rPr lang="ru-RU" smtClean="0"/>
            <a:t>, Иркутская область, Усть-Кутский район, п.Казарки, ул.Мира, 1</a:t>
          </a:r>
          <a:endParaRPr lang="ru-RU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dirty="0" smtClean="0"/>
            <a:t>тел.: 8 (39565) 79167, 8 (39565) 79105, </a:t>
          </a:r>
          <a:r>
            <a:rPr lang="en-US" dirty="0" smtClean="0"/>
            <a:t>e-mail: </a:t>
          </a:r>
          <a:r>
            <a:rPr lang="en-US" u="sng" dirty="0" smtClean="0">
              <a:hlinkClick xmlns:r="http://schemas.openxmlformats.org/officeDocument/2006/relationships" r:id="rId1"/>
            </a:rPr>
            <a:t>podymahino</a:t>
          </a:r>
          <a:r>
            <a:rPr lang="ru-RU" u="sng" dirty="0" smtClean="0">
              <a:hlinkClick xmlns:r="http://schemas.openxmlformats.org/officeDocument/2006/relationships" r:id="rId1"/>
            </a:rPr>
            <a:t>@mail.ru</a:t>
          </a:r>
          <a:endParaRPr lang="ru-RU" dirty="0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dirty="0" smtClean="0"/>
            <a:t>:0             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0"/>
          <a:ext cx="8602662" cy="798578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996633"/>
              </a:solidFill>
            </a:rPr>
            <a:t>Основные понятия</a:t>
          </a:r>
          <a:endParaRPr lang="ru-RU" sz="1600" kern="1200" dirty="0">
            <a:solidFill>
              <a:srgbClr val="996633"/>
            </a:solidFill>
          </a:endParaRPr>
        </a:p>
      </dsp:txBody>
      <dsp:txXfrm>
        <a:off x="38983" y="38983"/>
        <a:ext cx="8524696" cy="720612"/>
      </dsp:txXfrm>
    </dsp:sp>
    <dsp:sp modelId="{7ACC8AAD-CC97-425B-B901-E7AEB5A9A06F}">
      <dsp:nvSpPr>
        <dsp:cNvPr id="0" name=""/>
        <dsp:cNvSpPr/>
      </dsp:nvSpPr>
      <dsp:spPr>
        <a:xfrm>
          <a:off x="0" y="811468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</a:t>
          </a:r>
          <a:r>
            <a:rPr lang="ru-RU" sz="1000" kern="1200" dirty="0" smtClean="0"/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831548"/>
        <a:ext cx="8562502" cy="371177"/>
      </dsp:txXfrm>
    </dsp:sp>
    <dsp:sp modelId="{A0CED371-6EC6-44BC-ADF2-C262A3A2C0F6}">
      <dsp:nvSpPr>
        <dsp:cNvPr id="0" name=""/>
        <dsp:cNvSpPr/>
      </dsp:nvSpPr>
      <dsp:spPr>
        <a:xfrm>
          <a:off x="0" y="1234139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Очередной финансовый год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год, следующий за текущим финансовым годом.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1254219"/>
        <a:ext cx="8562502" cy="371177"/>
      </dsp:txXfrm>
    </dsp:sp>
    <dsp:sp modelId="{AA51AAAA-78E7-412C-891A-C06CB9EFE1E5}">
      <dsp:nvSpPr>
        <dsp:cNvPr id="0" name=""/>
        <dsp:cNvSpPr/>
      </dsp:nvSpPr>
      <dsp:spPr>
        <a:xfrm>
          <a:off x="0" y="1656811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Плановый период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два финансовых года, следующие за очередным финансовым годом.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1676891"/>
        <a:ext cx="8562502" cy="371177"/>
      </dsp:txXfrm>
    </dsp:sp>
    <dsp:sp modelId="{5CC59A48-2229-46ED-9884-9AFED4652FAE}">
      <dsp:nvSpPr>
        <dsp:cNvPr id="0" name=""/>
        <dsp:cNvSpPr/>
      </dsp:nvSpPr>
      <dsp:spPr>
        <a:xfrm>
          <a:off x="0" y="2079483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099563"/>
        <a:ext cx="8562502" cy="371177"/>
      </dsp:txXfrm>
    </dsp:sp>
    <dsp:sp modelId="{40DF5348-9FAD-4B79-B25F-2B1EC67A6735}">
      <dsp:nvSpPr>
        <dsp:cNvPr id="0" name=""/>
        <dsp:cNvSpPr/>
      </dsp:nvSpPr>
      <dsp:spPr>
        <a:xfrm>
          <a:off x="0" y="2502155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Доходы бюджета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денежные средства, поступающие в бюджет в соответствии с законодательством.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522235"/>
        <a:ext cx="8562502" cy="371177"/>
      </dsp:txXfrm>
    </dsp:sp>
    <dsp:sp modelId="{9869F447-8445-4C55-A9C7-43A69C7AF97C}">
      <dsp:nvSpPr>
        <dsp:cNvPr id="0" name=""/>
        <dsp:cNvSpPr/>
      </dsp:nvSpPr>
      <dsp:spPr>
        <a:xfrm>
          <a:off x="0" y="2924826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Расходы бюджета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944906"/>
        <a:ext cx="8562502" cy="371177"/>
      </dsp:txXfrm>
    </dsp:sp>
    <dsp:sp modelId="{99E30AD0-E360-4BCE-B457-21C3C634C0E6}">
      <dsp:nvSpPr>
        <dsp:cNvPr id="0" name=""/>
        <dsp:cNvSpPr/>
      </dsp:nvSpPr>
      <dsp:spPr>
        <a:xfrm>
          <a:off x="0" y="3347498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3367578"/>
        <a:ext cx="8562502" cy="371177"/>
      </dsp:txXfrm>
    </dsp:sp>
    <dsp:sp modelId="{61EBC438-04BE-4BFE-ABD5-55CEED454B9D}">
      <dsp:nvSpPr>
        <dsp:cNvPr id="0" name=""/>
        <dsp:cNvSpPr/>
      </dsp:nvSpPr>
      <dsp:spPr>
        <a:xfrm>
          <a:off x="0" y="3770170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Бюджетные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обязательства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 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3790250"/>
        <a:ext cx="8562502" cy="371177"/>
      </dsp:txXfrm>
    </dsp:sp>
    <dsp:sp modelId="{ACE3586D-3D4B-435B-871A-26526D4F41C8}">
      <dsp:nvSpPr>
        <dsp:cNvPr id="0" name=""/>
        <dsp:cNvSpPr/>
      </dsp:nvSpPr>
      <dsp:spPr>
        <a:xfrm>
          <a:off x="0" y="4192842"/>
          <a:ext cx="8602662" cy="41133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- долговые обязательства, принятые на себя муниципальным образованием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20080" y="4212922"/>
        <a:ext cx="8562502" cy="371177"/>
      </dsp:txXfrm>
    </dsp:sp>
    <dsp:sp modelId="{5ED8F9DB-1622-4694-B52F-F5ABFC812751}">
      <dsp:nvSpPr>
        <dsp:cNvPr id="0" name=""/>
        <dsp:cNvSpPr/>
      </dsp:nvSpPr>
      <dsp:spPr>
        <a:xfrm>
          <a:off x="0" y="4615513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Межбюджетные отношения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4635593"/>
        <a:ext cx="8562502" cy="371177"/>
      </dsp:txXfrm>
    </dsp:sp>
    <dsp:sp modelId="{01501D64-0FF3-4D51-B6B4-0F43EC2274AB}">
      <dsp:nvSpPr>
        <dsp:cNvPr id="0" name=""/>
        <dsp:cNvSpPr/>
      </dsp:nvSpPr>
      <dsp:spPr>
        <a:xfrm>
          <a:off x="0" y="5038185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Межбюджетные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трансферты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 – денежные средства, перечисляемые из одного бюджета бюджетной системы РФ другому.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5058265"/>
        <a:ext cx="8562502" cy="371177"/>
      </dsp:txXfrm>
    </dsp:sp>
    <dsp:sp modelId="{636B99FD-433F-48F5-8DB6-117FB1FDEC1B}">
      <dsp:nvSpPr>
        <dsp:cNvPr id="0" name=""/>
        <dsp:cNvSpPr/>
      </dsp:nvSpPr>
      <dsp:spPr>
        <a:xfrm>
          <a:off x="0" y="5460857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5480937"/>
        <a:ext cx="8562502" cy="371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94515" y="518457"/>
          <a:ext cx="8452399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sz="1300" u="sng" kern="1200" dirty="0" err="1" smtClean="0"/>
            <a:t>подымахино.рф</a:t>
          </a:r>
          <a:endParaRPr lang="ru-RU" sz="1300" u="sng" kern="1200" dirty="0"/>
        </a:p>
      </dsp:txBody>
      <dsp:txXfrm>
        <a:off x="128260" y="552202"/>
        <a:ext cx="8384909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5" cy="367280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Адрес: </a:t>
          </a:r>
          <a:r>
            <a:rPr lang="en-US" sz="1300" kern="1200" smtClean="0"/>
            <a:t>666775</a:t>
          </a:r>
          <a:r>
            <a:rPr lang="ru-RU" sz="1300" kern="1200" smtClean="0"/>
            <a:t>, Иркутская область, Усть-Кутский район, п.Казарки, ул.Мира, 1</a:t>
          </a:r>
          <a:endParaRPr lang="ru-RU" sz="1300" kern="120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тел.: 8 (39565) 79167, 8 (39565) 79105, </a:t>
          </a:r>
          <a:r>
            <a:rPr lang="en-US" sz="1300" kern="1200" dirty="0" smtClean="0"/>
            <a:t>e-mail: </a:t>
          </a:r>
          <a:r>
            <a:rPr lang="en-US" sz="1300" u="sng" kern="1200" dirty="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dirty="0" smtClean="0">
              <a:hlinkClick xmlns:r="http://schemas.openxmlformats.org/officeDocument/2006/relationships" r:id="rId1"/>
            </a:rPr>
            <a:t>@mail.ru</a:t>
          </a:r>
          <a:endParaRPr lang="ru-RU" sz="1300" kern="1200" dirty="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dirty="0" smtClean="0"/>
            <a:t>:0             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768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325" y="0"/>
            <a:ext cx="2946767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4538"/>
            <a:ext cx="49815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3" y="4715273"/>
            <a:ext cx="5439089" cy="446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959"/>
            <a:ext cx="2946768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325" y="9428959"/>
            <a:ext cx="2946767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0" y="3284984"/>
            <a:ext cx="6426200" cy="1008112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  <a:p>
            <a:pPr eaLnBrk="1" hangingPunct="1"/>
            <a:r>
              <a:rPr lang="ru-RU" altLang="ru-RU" sz="1100" b="1" i="1" dirty="0" smtClean="0">
                <a:solidFill>
                  <a:schemeClr val="accent2"/>
                </a:solidFill>
              </a:rPr>
              <a:t>Проект бюджета Подымахинского муниципального образования </a:t>
            </a:r>
          </a:p>
          <a:p>
            <a:pPr eaLnBrk="1" hangingPunct="1"/>
            <a:r>
              <a:rPr lang="ru-RU" altLang="ru-RU" sz="1100" b="1" i="1" dirty="0" smtClean="0">
                <a:solidFill>
                  <a:schemeClr val="accent2"/>
                </a:solidFill>
              </a:rPr>
              <a:t>на 2023 год и плановый период 2024 и 2025 годов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0797" y="0"/>
            <a:ext cx="2355128" cy="314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92" y="7502"/>
            <a:ext cx="2292586" cy="31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328027" y="4608704"/>
            <a:ext cx="2515099" cy="17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104" y="4630472"/>
            <a:ext cx="2670877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315" y="4614867"/>
            <a:ext cx="2385615" cy="17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2023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12117" y="1916832"/>
            <a:ext cx="8424862" cy="446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</a:rPr>
              <a:t>порядок </a:t>
            </a:r>
            <a:r>
              <a:rPr lang="ru-RU" sz="1600" dirty="0">
                <a:latin typeface="Times New Roman" panose="02020603050405020304" pitchFamily="18" charset="0"/>
              </a:rPr>
              <a:t>организации и проведения публичных слушаний определяется </a:t>
            </a:r>
            <a:r>
              <a:rPr lang="ru-RU" sz="1600" dirty="0" smtClean="0">
                <a:latin typeface="Times New Roman" panose="02020603050405020304" pitchFamily="18" charset="0"/>
              </a:rPr>
              <a:t>Уставом Подымахинского</a:t>
            </a:r>
            <a:r>
              <a:rPr lang="ru-RU" sz="1600" dirty="0">
                <a:latin typeface="Times New Roman" panose="02020603050405020304" pitchFamily="18" charset="0"/>
              </a:rPr>
              <a:t> муниципального образования и нормативными правовыми актами представительного органа муниципального образования и </a:t>
            </a:r>
            <a:r>
              <a:rPr lang="ru-RU" sz="1600" dirty="0" smtClean="0">
                <a:latin typeface="Times New Roman" panose="02020603050405020304" pitchFamily="18" charset="0"/>
              </a:rPr>
              <a:t>предусматривают </a:t>
            </a:r>
            <a:r>
              <a:rPr lang="ru-RU" sz="1600" dirty="0">
                <a:latin typeface="Times New Roman" panose="02020603050405020304" pitchFamily="18" charset="0"/>
              </a:rPr>
              <a:t>заблаговременное оповещение жителей муниципального образования о времени и месте проведения публичных </a:t>
            </a:r>
            <a:r>
              <a:rPr lang="ru-RU" sz="1600" dirty="0" smtClean="0">
                <a:latin typeface="Times New Roman" panose="02020603050405020304" pitchFamily="18" charset="0"/>
              </a:rPr>
              <a:t>слушаний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3000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права </a:t>
            </a:r>
            <a:r>
              <a:rPr lang="ru-RU" altLang="ru-RU" sz="1600" dirty="0">
                <a:latin typeface="Times New Roman" panose="02020603050405020304" pitchFamily="18" charset="0"/>
              </a:rPr>
              <a:t>граждан при проведении публичных слушаний - свои рекомендации по проекту решения Думы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  </a:t>
            </a:r>
            <a:r>
              <a:rPr lang="ru-RU" altLang="ru-RU" sz="1600" dirty="0">
                <a:latin typeface="Times New Roman" panose="02020603050405020304" pitchFamily="18" charset="0"/>
              </a:rPr>
              <a:t>бюджете  Подымахинского  муниципального образования на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очередной </a:t>
            </a:r>
            <a:r>
              <a:rPr lang="ru-RU" altLang="ru-RU" sz="1600" dirty="0">
                <a:latin typeface="Times New Roman" panose="02020603050405020304" pitchFamily="18" charset="0"/>
              </a:rPr>
              <a:t>год и  на плановый  период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жители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 сельского  поселения  могут письменно направлять в постоянную комиссию по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адресу и в срок указанные в </a:t>
            </a:r>
            <a:r>
              <a:rPr lang="ru-RU" sz="1600" dirty="0" smtClean="0">
                <a:latin typeface="Times New Roman" panose="02020603050405020304" pitchFamily="18" charset="0"/>
              </a:rPr>
              <a:t>нормативном правовом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</a:rPr>
              <a:t>акте</a:t>
            </a:r>
            <a:r>
              <a:rPr lang="ru-RU" sz="1600" dirty="0">
                <a:latin typeface="Times New Roman" panose="02020603050405020304" pitchFamily="18" charset="0"/>
              </a:rPr>
              <a:t> представительного органа муниципального образования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.</a:t>
            </a:r>
            <a:endParaRPr lang="ru-RU" altLang="ru-RU" sz="16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5020601" y="2546665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prstClr val="black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814392" y="3645024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199952" y="2892537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3992" y="1820036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714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8206" y="3701282"/>
            <a:ext cx="18035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b="1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 err="1" smtClean="0"/>
              <a:t>Новосёлово</a:t>
            </a:r>
            <a:r>
              <a:rPr lang="ru-RU" sz="1200" b="1" u="sng" dirty="0" smtClean="0"/>
              <a:t>.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-48680" y="5033247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310336" y="1820036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5319457" y="4630361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Б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юджеты </a:t>
            </a:r>
            <a:r>
              <a:rPr lang="ru-RU" altLang="ru-RU" sz="1800" b="1" dirty="0">
                <a:latin typeface="Times New Roman" panose="02020603050405020304" pitchFamily="18" charset="0"/>
              </a:rPr>
              <a:t>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М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естные </a:t>
            </a:r>
            <a:r>
              <a:rPr lang="ru-RU" altLang="ru-RU" sz="1800" b="1" dirty="0">
                <a:latin typeface="Times New Roman" panose="02020603050405020304" pitchFamily="18" charset="0"/>
              </a:rPr>
              <a:t>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6773607"/>
              </p:ext>
            </p:extLst>
          </p:nvPr>
        </p:nvGraphicFramePr>
        <p:xfrm>
          <a:off x="269776" y="476672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4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485800" y="3069256"/>
            <a:ext cx="2449314" cy="1627337"/>
          </a:xfrm>
          <a:prstGeom prst="flowChartAlternateProcess">
            <a:avLst/>
          </a:prstGeom>
          <a:solidFill>
            <a:srgbClr val="CCFFCC">
              <a:alpha val="4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6144820" y="3050588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47750" y="4083431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04612" y="4088005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33765" y="4078857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05995" y="41294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390456" y="134076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 dirty="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9" y="1628775"/>
            <a:ext cx="259724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69496" y="1150722"/>
            <a:ext cx="4700588" cy="395694"/>
            <a:chOff x="1247" y="2761"/>
            <a:chExt cx="3291" cy="1347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2784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34" y="2761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 dirty="0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694590" y="1856352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52597" y="1868528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62054" y="1895515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22325" y="192556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21895" y="1922502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47110" y="1983581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793194" y="1495990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605652" y="1511298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7046370" y="153515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64744" y="44624"/>
            <a:ext cx="52768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dirty="0" smtClean="0">
                <a:solidFill>
                  <a:schemeClr val="accent3">
                    <a:lumMod val="85000"/>
                  </a:schemeClr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800" b="1" dirty="0">
              <a:solidFill>
                <a:schemeClr val="accent3">
                  <a:lumMod val="8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922502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641653" y="1511298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60480" y="1916832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 dirty="0"/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 dirty="0"/>
              <a:t> </a:t>
            </a: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592838">
            <a:off x="860194" y="2823532"/>
            <a:ext cx="5790367" cy="34470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Подымахинского 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муниципального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образования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на 2023 год и плановый период 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2024 и 2025 годов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8460000" algn="bl" rotWithShape="0">
                  <a:schemeClr val="accent5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4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650456" y="1416580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бюджетной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налоговой политики Подымахинского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на 2023 год и на плановый период 2024 и 2025 годов, утвержденных постановлением администрации Подымахинского сельского поселения от 09.11.2022г № 102-п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2023-2025 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2023 </a:t>
            </a:r>
            <a:r>
              <a:rPr lang="ru-RU" altLang="ru-RU" sz="1200" dirty="0">
                <a:latin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2025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15.11.2022г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103-п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09.11.2022г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102-п определены основные направления бюджетной политики поселения на 2023 год и плановый период 2024 и 2025 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</a:rPr>
              <a:t>Основные характеристики бюджета Подымахинского сельского поселения на 2023 – 2025 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2400" b="1" i="1" u="sng" dirty="0" smtClean="0">
                <a:solidFill>
                  <a:schemeClr val="accent2">
                    <a:lumMod val="75000"/>
                  </a:schemeClr>
                </a:solidFill>
              </a:rPr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43406"/>
              </p:ext>
            </p:extLst>
          </p:nvPr>
        </p:nvGraphicFramePr>
        <p:xfrm>
          <a:off x="557214" y="1916113"/>
          <a:ext cx="8137498" cy="4176288"/>
        </p:xfrm>
        <a:graphic>
          <a:graphicData uri="http://schemas.openxmlformats.org/drawingml/2006/table">
            <a:tbl>
              <a:tblPr/>
              <a:tblGrid>
                <a:gridCol w="1584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849718894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112  от 24.12.2021г. «О бюджете Подымахинского сельского поселения на 2022 год и на плановый период 2023 и 2024 годов» (с изм. от 28.10.2022г. № 3)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2023-2025 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2022год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2022 года к 2021 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Доходы, всего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27 980,1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25 105,8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19 993,8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20 571,4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21 289,6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4 004,6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3 799,5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3 136,4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3 442,9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3 620,2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23 975,5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21 306,3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16 857,4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17 128,5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17 669,4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27 744,2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27 279,7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20 103,6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20 691,9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21 416,3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501,0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1 037,8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-235,9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-2 173,9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-109,8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-120,5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-126,7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400" b="1" i="1" u="sng" dirty="0" smtClean="0"/>
              <a:t>Доходы бюджета поселения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59581" y="706436"/>
            <a:ext cx="8458200" cy="739775"/>
          </a:xfrm>
          <a:prstGeom prst="rect">
            <a:avLst/>
          </a:prstGeom>
          <a:solidFill>
            <a:schemeClr val="accent2">
              <a:lumMod val="20000"/>
              <a:lumOff val="80000"/>
              <a:alpha val="67000"/>
            </a:schemeClr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платежах. 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319113"/>
              </p:ext>
            </p:extLst>
          </p:nvPr>
        </p:nvGraphicFramePr>
        <p:xfrm>
          <a:off x="692238" y="2565400"/>
          <a:ext cx="7992886" cy="35001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5983"/>
                <a:gridCol w="1045438"/>
                <a:gridCol w="1045438"/>
                <a:gridCol w="1047078"/>
                <a:gridCol w="1162691"/>
                <a:gridCol w="1046258"/>
              </a:tblGrid>
              <a:tr h="22606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2021г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2022г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4 004,6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3 799,5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3 136,4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3 442,9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3 620,2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23 975,5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21 306,3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16 857,4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17 128,5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17 669,4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них: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Дотации, в том числе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7 740,4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8 048,1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10 617,9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11 277,6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11 909,2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58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 бюджетам сельских поселений на выравнивание бюджетной обеспеченности из бюджета субъекта Российской Федерации</a:t>
                      </a:r>
                      <a:endParaRPr lang="ru-RU" sz="1200" b="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565,7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 бюджетам сельских поселений на выравнивание бюджетной обеспеченности из бюджетов муниципальных районов</a:t>
                      </a:r>
                      <a:endParaRPr lang="ru-RU" sz="1200" b="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7 174,7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8 048,1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10 617,9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11 277,6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11 909,2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220,4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209,3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250,9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260,2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МБТ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15 814,7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12 648,9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5 600,0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5 200,0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5 100,0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доходов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27 980,1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25 105,8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19 993,8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20 571,4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21 289,6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89654" y="1556792"/>
            <a:ext cx="7201202" cy="907941"/>
          </a:xfrm>
          <a:prstGeom prst="rect">
            <a:avLst/>
          </a:prstGeom>
          <a:solidFill>
            <a:schemeClr val="accent2">
              <a:lumMod val="20000"/>
              <a:lumOff val="80000"/>
              <a:alpha val="64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Характеристики прогноза поступлений доходов в бюджет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Подымахинского муниципального образования на 2023-2025 годы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учетом изменения бюджетного и налогового законодательства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381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рублей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82" y="5085184"/>
            <a:ext cx="8262937" cy="1143000"/>
          </a:xfrm>
        </p:spPr>
        <p:txBody>
          <a:bodyPr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</a:t>
            </a: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1782205"/>
              </p:ext>
            </p:extLst>
          </p:nvPr>
        </p:nvGraphicFramePr>
        <p:xfrm>
          <a:off x="454469" y="3429000"/>
          <a:ext cx="8335965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676">
                  <a:extLst>
                    <a:ext uri="{9D8B030D-6E8A-4147-A177-3AD203B41FA5}">
                      <a16:colId xmlns="" xmlns:a16="http://schemas.microsoft.com/office/drawing/2014/main" val="135977018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240129655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 год,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3 205,6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3 676,0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2 552,7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2 838,9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2 997,7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доходов дорожного фонда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3 205,6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3 676,0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2 552,7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2 838,9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2 997,7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88769" y="2852936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2021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2025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2024" y="333743"/>
            <a:ext cx="473950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Дорожный фонд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субсидии 400,0 тыс. рублей;</a:t>
            </a:r>
            <a:endParaRPr lang="ru-RU" altLang="ru-RU" sz="12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   субвенции 239,5 </a:t>
            </a:r>
            <a:r>
              <a:rPr lang="ru-RU" altLang="ru-RU" sz="1200" dirty="0">
                <a:latin typeface="Times New Roman" panose="02020603050405020304" pitchFamily="18" charset="0"/>
              </a:rPr>
              <a:t>тыс.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рублей</a:t>
            </a:r>
            <a:r>
              <a:rPr lang="ru-RU" altLang="ru-RU" sz="1200" dirty="0">
                <a:latin typeface="Times New Roman" panose="02020603050405020304" pitchFamily="18" charset="0"/>
              </a:rPr>
              <a:t>.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10 617,9тыс</a:t>
            </a:r>
            <a:r>
              <a:rPr lang="ru-RU" altLang="ru-RU" sz="1200" dirty="0">
                <a:latin typeface="Times New Roman" panose="02020603050405020304" pitchFamily="18" charset="0"/>
              </a:rPr>
              <a:t>. 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-прочие межбюджетные трансферты, передаваемые бюджетам сельских поселений 5 600,0</a:t>
            </a: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Усть-Кутского муниципального района на осуществление части полномочий по решению вопросов местного значения в соответствии с заключенными соглашениями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640,9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Подымахинского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2022 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4185761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муниципального земельного контроля;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вопросам архитектуры (подготовка документов территориального планирования, местных нормативов градостроительного проектирования, утверждение градостроительных планов земельных участков, выдача разрешений на строительство, на ввод объектов в эксплуатацию при осуществлении строительства, реконструкции, капитального ремонта объектов капитального строительства, перевод жилого помещения в нежилое и нежилого помещения в жилое помещение, согласование переустройства и (или) перепланировки жилых помещений, утверждение схем расположения земельных участков на кадастровых планах и кадастровых картах территории, установление или изменение вида разрешенного использования земельного участка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внешнего муниципального финансового контроля;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внутреннего муниципального финансового контроля.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685800" y="16287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685800" y="1916113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688975" y="249289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688976" y="4509120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H="1">
            <a:off x="685800" y="1196976"/>
            <a:ext cx="1588" cy="36001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688976" y="4797152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485801" y="260648"/>
            <a:ext cx="8424936" cy="1423467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2000" b="1" dirty="0" smtClean="0"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chemeClr val="bg1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45370630"/>
              </p:ext>
            </p:extLst>
          </p:nvPr>
        </p:nvGraphicFramePr>
        <p:xfrm>
          <a:off x="492735" y="1672601"/>
          <a:ext cx="8418001" cy="4596867"/>
        </p:xfrm>
        <a:graphic>
          <a:graphicData uri="http://schemas.openxmlformats.org/drawingml/2006/table">
            <a:tbl>
              <a:tblPr/>
              <a:tblGrid>
                <a:gridCol w="6411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83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387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00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1116479522"/>
                    </a:ext>
                  </a:extLst>
                </a:gridCol>
                <a:gridCol w="646210">
                  <a:extLst>
                    <a:ext uri="{9D8B030D-6E8A-4147-A177-3AD203B41FA5}">
                      <a16:colId xmlns="" xmlns:a16="http://schemas.microsoft.com/office/drawing/2014/main" val="2201972857"/>
                    </a:ext>
                  </a:extLst>
                </a:gridCol>
              </a:tblGrid>
              <a:tr h="1235555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112  от 24.12.2021г. «О бюджете Подымахинского сельского поселения на 2022 год и на плановый период 2023 и 2024 годов» (с изм. от 28.10.2022г. № 3)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2023-2025 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1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27 744,2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27 279,7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20 103,6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20 190,9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20 378,5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9 602,5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11 706,5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11 071,9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10 836,9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10 836,9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1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188,9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208,6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238,8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250,2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259,5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3 576,4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4725,0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3152,7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3 438,9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3 597,7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6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9 790,6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5 572,2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983,2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985,9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965,4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2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1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93,2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35,2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4 362,7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4 848,3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4 517,1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4 512,1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4 512,1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77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37,0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77,0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70941158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14622207"/>
              </p:ext>
            </p:extLst>
          </p:nvPr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45" y="91596"/>
            <a:ext cx="4911968" cy="291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8999</TotalTime>
  <Words>2169</Words>
  <Application>Microsoft Office PowerPoint</Application>
  <PresentationFormat>Произвольный</PresentationFormat>
  <Paragraphs>410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Доходы бюджета поселения</vt:lpstr>
      <vt:lpstr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User</cp:lastModifiedBy>
  <cp:revision>365</cp:revision>
  <cp:lastPrinted>2020-12-21T03:58:13Z</cp:lastPrinted>
  <dcterms:created xsi:type="dcterms:W3CDTF">2013-12-17T06:08:51Z</dcterms:created>
  <dcterms:modified xsi:type="dcterms:W3CDTF">2022-11-15T07:29:25Z</dcterms:modified>
</cp:coreProperties>
</file>