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7"/>
  </p:notesMasterIdLst>
  <p:sldIdLst>
    <p:sldId id="256" r:id="rId2"/>
    <p:sldId id="305" r:id="rId3"/>
    <p:sldId id="307" r:id="rId4"/>
    <p:sldId id="261" r:id="rId5"/>
    <p:sldId id="294" r:id="rId6"/>
    <p:sldId id="257" r:id="rId7"/>
    <p:sldId id="260" r:id="rId8"/>
    <p:sldId id="258" r:id="rId9"/>
    <p:sldId id="280" r:id="rId10"/>
    <p:sldId id="271" r:id="rId11"/>
    <p:sldId id="262" r:id="rId12"/>
    <p:sldId id="267" r:id="rId13"/>
    <p:sldId id="266" r:id="rId14"/>
    <p:sldId id="279" r:id="rId15"/>
    <p:sldId id="291" r:id="rId16"/>
    <p:sldId id="268" r:id="rId17"/>
    <p:sldId id="304" r:id="rId18"/>
    <p:sldId id="282" r:id="rId19"/>
    <p:sldId id="270" r:id="rId20"/>
    <p:sldId id="298" r:id="rId21"/>
    <p:sldId id="299" r:id="rId22"/>
    <p:sldId id="269" r:id="rId23"/>
    <p:sldId id="292" r:id="rId24"/>
    <p:sldId id="289" r:id="rId25"/>
    <p:sldId id="308" r:id="rId26"/>
  </p:sldIdLst>
  <p:sldSz cx="9180513" cy="6858000"/>
  <p:notesSz cx="6815138" cy="9942513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99FFCC"/>
    <a:srgbClr val="00FFFF"/>
    <a:srgbClr val="23C6C6"/>
    <a:srgbClr val="FF99CC"/>
    <a:srgbClr val="FF66FF"/>
    <a:srgbClr val="CCFFFF"/>
    <a:srgbClr val="FFFF99"/>
    <a:srgbClr val="F8F8F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573" autoAdjust="0"/>
    <p:restoredTop sz="94643" autoAdjust="0"/>
  </p:normalViewPr>
  <p:slideViewPr>
    <p:cSldViewPr>
      <p:cViewPr varScale="1">
        <p:scale>
          <a:sx n="75" d="100"/>
          <a:sy n="75" d="100"/>
        </p:scale>
        <p:origin x="-1020" y="-96"/>
      </p:cViewPr>
      <p:guideLst>
        <p:guide orient="horz" pos="2160"/>
        <p:guide pos="2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r>
              <a:rPr lang="ru-RU" dirty="0"/>
              <a:t>Объем налоговых и неналоговых доходов </a:t>
            </a:r>
            <a:r>
              <a:rPr lang="ru-RU" dirty="0" smtClean="0"/>
              <a:t> бюджета Подымахинского </a:t>
            </a:r>
            <a:r>
              <a:rPr lang="ru-RU" dirty="0"/>
              <a:t>сельского поселения на </a:t>
            </a:r>
            <a:r>
              <a:rPr lang="ru-RU" dirty="0" smtClean="0"/>
              <a:t>2018 </a:t>
            </a:r>
            <a:r>
              <a:rPr lang="ru-RU" dirty="0"/>
              <a:t>- </a:t>
            </a:r>
            <a:r>
              <a:rPr lang="ru-RU" dirty="0" smtClean="0"/>
              <a:t>2020 </a:t>
            </a:r>
            <a:r>
              <a:rPr lang="ru-RU" dirty="0"/>
              <a:t>годы, тыс. рублей</a:t>
            </a:r>
          </a:p>
        </c:rich>
      </c:tx>
      <c:layout>
        <c:manualLayout>
          <c:xMode val="edge"/>
          <c:yMode val="edge"/>
          <c:x val="0.13935974219438788"/>
          <c:y val="0"/>
        </c:manualLayout>
      </c:layout>
      <c:overlay val="0"/>
      <c:spPr>
        <a:noFill/>
        <a:ln w="25408">
          <a:noFill/>
        </a:ln>
      </c:spPr>
    </c:title>
    <c:autoTitleDeleted val="0"/>
    <c:view3D>
      <c:rotX val="17"/>
      <c:hPercent val="41"/>
      <c:rotY val="44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thickness val="0"/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8397382916701724"/>
          <c:y val="0.2046204518552828"/>
          <c:w val="0.79591303444077655"/>
          <c:h val="0.600886470073593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solidFill>
              <a:srgbClr val="9999FF"/>
            </a:solidFill>
            <a:ln w="12704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3.0573721805083841E-2"/>
                  <c:y val="-2.2496526169522989E-2"/>
                </c:manualLayout>
              </c:layout>
              <c:tx>
                <c:rich>
                  <a:bodyPr/>
                  <a:lstStyle/>
                  <a:p>
                    <a:pPr>
                      <a:defRPr sz="825" b="0" i="0" u="none" strike="noStrike" baseline="0">
                        <a:solidFill>
                          <a:srgbClr val="000000"/>
                        </a:solidFill>
                        <a:latin typeface="Arial Cyr"/>
                        <a:ea typeface="Arial Cyr"/>
                        <a:cs typeface="Arial Cyr"/>
                      </a:defRPr>
                    </a:pPr>
                    <a:r>
                      <a:rPr lang="en-US" dirty="0" smtClean="0"/>
                      <a:t>4021,0</a:t>
                    </a:r>
                    <a:endParaRPr lang="en-US" dirty="0"/>
                  </a:p>
                </c:rich>
              </c:tx>
              <c:spPr>
                <a:noFill/>
                <a:ln w="25408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3A6-4AC3-8665-2D5A78C1DDF6}"/>
                </c:ext>
              </c:extLst>
            </c:dLbl>
            <c:dLbl>
              <c:idx val="1"/>
              <c:layout>
                <c:manualLayout>
                  <c:x val="2.6987922447798473E-2"/>
                  <c:y val="-2.67176161803304E-2"/>
                </c:manualLayout>
              </c:layout>
              <c:spPr>
                <a:noFill/>
                <a:ln w="25408">
                  <a:noFill/>
                </a:ln>
              </c:spPr>
              <c:txPr>
                <a:bodyPr/>
                <a:lstStyle/>
                <a:p>
                  <a:pPr>
                    <a:defRPr sz="825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3A6-4AC3-8665-2D5A78C1DDF6}"/>
                </c:ext>
              </c:extLst>
            </c:dLbl>
            <c:dLbl>
              <c:idx val="2"/>
              <c:layout>
                <c:manualLayout>
                  <c:x val="4.5425608065916327E-2"/>
                  <c:y val="-4.1034429519839495E-2"/>
                </c:manualLayout>
              </c:layout>
              <c:spPr>
                <a:noFill/>
                <a:ln w="25408">
                  <a:noFill/>
                </a:ln>
              </c:spPr>
              <c:txPr>
                <a:bodyPr/>
                <a:lstStyle/>
                <a:p>
                  <a:pPr>
                    <a:defRPr sz="825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3A6-4AC3-8665-2D5A78C1DDF6}"/>
                </c:ext>
              </c:extLst>
            </c:dLbl>
            <c:dLbl>
              <c:idx val="3"/>
              <c:layout>
                <c:manualLayout>
                  <c:x val="3.9001710859643511E-2"/>
                  <c:y val="-4.1354279244506201E-2"/>
                </c:manualLayout>
              </c:layout>
              <c:spPr>
                <a:noFill/>
                <a:ln w="25408">
                  <a:noFill/>
                </a:ln>
              </c:spPr>
              <c:txPr>
                <a:bodyPr/>
                <a:lstStyle/>
                <a:p>
                  <a:pPr>
                    <a:defRPr sz="825" b="0" i="0" u="none" strike="noStrike" baseline="0">
                      <a:solidFill>
                        <a:srgbClr val="000000"/>
                      </a:solidFill>
                      <a:latin typeface="Arial Cyr"/>
                      <a:ea typeface="Arial Cyr"/>
                      <a:cs typeface="Arial Cyr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3A6-4AC3-8665-2D5A78C1DDF6}"/>
                </c:ext>
              </c:extLst>
            </c:dLbl>
            <c:spPr>
              <a:noFill/>
              <a:ln w="2540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25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2017 (оценка)</c:v>
                </c:pt>
                <c:pt idx="1">
                  <c:v>2018 (прогноз)</c:v>
                </c:pt>
                <c:pt idx="2">
                  <c:v>2019 (прогноз)</c:v>
                </c:pt>
                <c:pt idx="3">
                  <c:v>2020 (прогноз)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 formatCode="0.0">
                  <c:v>4021</c:v>
                </c:pt>
                <c:pt idx="1">
                  <c:v>2881.4</c:v>
                </c:pt>
                <c:pt idx="2">
                  <c:v>3158.9</c:v>
                </c:pt>
                <c:pt idx="3">
                  <c:v>3213.6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3A6-4AC3-8665-2D5A78C1D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161200000"/>
        <c:axId val="161201536"/>
        <c:axId val="0"/>
      </c:bar3DChart>
      <c:catAx>
        <c:axId val="161200000"/>
        <c:scaling>
          <c:orientation val="minMax"/>
        </c:scaling>
        <c:delete val="0"/>
        <c:axPos val="b"/>
        <c:majorGridlines>
          <c:spPr>
            <a:ln w="3177">
              <a:solidFill>
                <a:srgbClr val="00000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low"/>
        <c:spPr>
          <a:ln w="317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6120153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1201536"/>
        <c:scaling>
          <c:orientation val="minMax"/>
        </c:scaling>
        <c:delete val="0"/>
        <c:axPos val="l"/>
        <c:majorGridlines>
          <c:spPr>
            <a:ln w="3177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тыс. рублей</a:t>
                </a:r>
              </a:p>
            </c:rich>
          </c:tx>
          <c:layout>
            <c:manualLayout>
              <c:xMode val="edge"/>
              <c:yMode val="edge"/>
              <c:x val="3.9548029469289307E-2"/>
              <c:y val="0.42904286108490719"/>
            </c:manualLayout>
          </c:layout>
          <c:overlay val="0"/>
          <c:spPr>
            <a:noFill/>
            <a:ln w="25408">
              <a:noFill/>
            </a:ln>
          </c:spPr>
        </c:title>
        <c:numFmt formatCode="0.0" sourceLinked="1"/>
        <c:majorTickMark val="out"/>
        <c:minorTickMark val="none"/>
        <c:tickLblPos val="nextTo"/>
        <c:spPr>
          <a:ln w="317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25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61200000"/>
        <c:crosses val="autoZero"/>
        <c:crossBetween val="between"/>
      </c:valAx>
      <c:spPr>
        <a:noFill/>
        <a:ln w="2540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86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ru-RU" dirty="0"/>
              <a:t>Структура безвозмездных поступлений бюджета </a:t>
            </a:r>
            <a:r>
              <a:rPr lang="ru-RU" dirty="0" smtClean="0"/>
              <a:t>Подымахинского </a:t>
            </a:r>
            <a:r>
              <a:rPr lang="ru-RU" dirty="0"/>
              <a:t>сельского поселения в </a:t>
            </a:r>
            <a:r>
              <a:rPr lang="ru-RU" dirty="0" smtClean="0"/>
              <a:t>2018-2020 </a:t>
            </a:r>
            <a:r>
              <a:rPr lang="ru-RU" dirty="0"/>
              <a:t>годах, тыс. рублей</a:t>
            </a:r>
          </a:p>
        </c:rich>
      </c:tx>
      <c:layout>
        <c:manualLayout>
          <c:xMode val="edge"/>
          <c:yMode val="edge"/>
          <c:x val="0.15695791170757745"/>
          <c:y val="0"/>
        </c:manualLayout>
      </c:layout>
      <c:overlay val="0"/>
      <c:spPr>
        <a:noFill/>
        <a:ln w="28295">
          <a:noFill/>
        </a:ln>
      </c:spPr>
    </c:title>
    <c:autoTitleDeleted val="0"/>
    <c:view3D>
      <c:rotX val="15"/>
      <c:hPercent val="93"/>
      <c:rotY val="1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12700">
          <a:solidFill>
            <a:srgbClr val="000000"/>
          </a:solidFill>
          <a:prstDash val="solid"/>
        </a:ln>
      </c:spPr>
    </c:sideWall>
    <c:backWall>
      <c:thickness val="0"/>
      <c:spPr>
        <a:noFill/>
        <a:ln w="12700">
          <a:solidFill>
            <a:srgbClr val="00000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1.4563106796116505E-2"/>
          <c:y val="0.14196242171189979"/>
          <c:w val="0.69417475728155342"/>
          <c:h val="0.78079331941544883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Дотации</c:v>
                </c:pt>
              </c:strCache>
            </c:strRef>
          </c:tx>
          <c:spPr>
            <a:pattFill prst="dashDnDiag">
              <a:fgClr>
                <a:srgbClr xmlns:mc="http://schemas.openxmlformats.org/markup-compatibility/2006" xmlns:a14="http://schemas.microsoft.com/office/drawing/2010/main" val="000000" mc:Ignorable="a14" a14:legacySpreadsheetColorIndex="8"/>
              </a:fgClr>
              <a:bgClr>
                <a:srgbClr xmlns:mc="http://schemas.openxmlformats.org/markup-compatibility/2006" xmlns:a14="http://schemas.microsoft.com/office/drawing/2010/main" val="00FFFF" mc:Ignorable="a14" a14:legacySpreadsheetColorIndex="15"/>
              </a:bgClr>
            </a:pattFill>
            <a:ln w="14148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3.9779431744747414E-2"/>
                  <c:y val="-3.649229021118696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38E-442F-BC77-732B4D5489F0}"/>
                </c:ext>
              </c:extLst>
            </c:dLbl>
            <c:dLbl>
              <c:idx val="1"/>
              <c:layout>
                <c:manualLayout>
                  <c:x val="-4.6296291196974794E-2"/>
                  <c:y val="6.9997070546564996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38E-442F-BC77-732B4D5489F0}"/>
                </c:ext>
              </c:extLst>
            </c:dLbl>
            <c:dLbl>
              <c:idx val="2"/>
              <c:layout>
                <c:manualLayout>
                  <c:x val="-4.3898206756689928E-2"/>
                  <c:y val="8.7412049818462664E-2"/>
                </c:manualLayout>
              </c:layout>
              <c:tx>
                <c:rich>
                  <a:bodyPr/>
                  <a:lstStyle/>
                  <a:p>
                    <a:pPr>
                      <a:defRPr sz="891" b="1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dirty="0" smtClean="0"/>
                      <a:t>7432,5</a:t>
                    </a:r>
                    <a:endParaRPr lang="en-US" dirty="0"/>
                  </a:p>
                </c:rich>
              </c:tx>
              <c:spPr>
                <a:noFill/>
                <a:ln w="2829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38E-442F-BC77-732B4D5489F0}"/>
                </c:ext>
              </c:extLst>
            </c:dLbl>
            <c:dLbl>
              <c:idx val="3"/>
              <c:layout>
                <c:manualLayout>
                  <c:x val="-5.0853554825340874E-2"/>
                  <c:y val="9.3709664533196027E-2"/>
                </c:manualLayout>
              </c:layout>
              <c:tx>
                <c:rich>
                  <a:bodyPr/>
                  <a:lstStyle/>
                  <a:p>
                    <a:pPr>
                      <a:defRPr sz="891" b="1" i="0" u="none" strike="noStrike" baseline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dirty="0" smtClean="0"/>
                      <a:t>7547,9</a:t>
                    </a:r>
                    <a:endParaRPr lang="en-US" dirty="0"/>
                  </a:p>
                </c:rich>
              </c:tx>
              <c:spPr>
                <a:noFill/>
                <a:ln w="2829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38E-442F-BC77-732B4D5489F0}"/>
                </c:ext>
              </c:extLst>
            </c:dLbl>
            <c:spPr>
              <a:noFill/>
              <a:ln w="2829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9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Оценка 2017 год</c:v>
                </c:pt>
                <c:pt idx="1">
                  <c:v>План 2018 год</c:v>
                </c:pt>
                <c:pt idx="2">
                  <c:v>План 2019 год</c:v>
                </c:pt>
                <c:pt idx="3">
                  <c:v>План 2020 год</c:v>
                </c:pt>
              </c:strCache>
            </c:strRef>
          </c:cat>
          <c:val>
            <c:numRef>
              <c:f>Sheet1!$B$2:$E$2</c:f>
              <c:numCache>
                <c:formatCode>0.0</c:formatCode>
                <c:ptCount val="4"/>
                <c:pt idx="0">
                  <c:v>8945.4</c:v>
                </c:pt>
                <c:pt idx="1">
                  <c:v>8541</c:v>
                </c:pt>
                <c:pt idx="2" formatCode="General">
                  <c:v>7432.5</c:v>
                </c:pt>
                <c:pt idx="3" formatCode="General">
                  <c:v>7547.9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38E-442F-BC77-732B4D5489F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Субсидии</c:v>
                </c:pt>
              </c:strCache>
            </c:strRef>
          </c:tx>
          <c:spPr>
            <a:pattFill prst="dashVert">
              <a:fgClr>
                <a:srgbClr xmlns:mc="http://schemas.openxmlformats.org/markup-compatibility/2006" xmlns:a14="http://schemas.microsoft.com/office/drawing/2010/main" val="000000" mc:Ignorable="a14" a14:legacySpreadsheetColorIndex="8"/>
              </a:fgClr>
              <a:bgClr>
                <a:srgbClr xmlns:mc="http://schemas.openxmlformats.org/markup-compatibility/2006" xmlns:a14="http://schemas.microsoft.com/office/drawing/2010/main" val="00FF00" mc:Ignorable="a14" a14:legacySpreadsheetColorIndex="11"/>
              </a:bgClr>
            </a:pattFill>
            <a:ln w="14148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Sheet1!$B$1:$E$1</c:f>
              <c:strCache>
                <c:ptCount val="4"/>
                <c:pt idx="0">
                  <c:v>Оценка 2017 год</c:v>
                </c:pt>
                <c:pt idx="1">
                  <c:v>План 2018 год</c:v>
                </c:pt>
                <c:pt idx="2">
                  <c:v>План 2019 год</c:v>
                </c:pt>
                <c:pt idx="3">
                  <c:v>План 2020 год</c:v>
                </c:pt>
              </c:strCache>
            </c:strRef>
          </c:cat>
          <c:val>
            <c:numRef>
              <c:f>Sheet1!$B$3:$E$3</c:f>
              <c:numCache>
                <c:formatCode>0.0</c:formatCode>
                <c:ptCount val="4"/>
                <c:pt idx="0">
                  <c:v>464</c:v>
                </c:pt>
                <c:pt idx="1">
                  <c:v>0</c:v>
                </c:pt>
                <c:pt idx="2" formatCode="General">
                  <c:v>0</c:v>
                </c:pt>
                <c:pt idx="3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038E-442F-BC77-732B4D5489F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Субвенции</c:v>
                </c:pt>
              </c:strCache>
            </c:strRef>
          </c:tx>
          <c:spPr>
            <a:pattFill prst="lgGrid">
              <a:fgClr>
                <a:srgbClr xmlns:mc="http://schemas.openxmlformats.org/markup-compatibility/2006" xmlns:a14="http://schemas.microsoft.com/office/drawing/2010/main" val="000000" mc:Ignorable="a14" a14:legacySpreadsheetColorIndex="8"/>
              </a:fgClr>
              <a:bgClr>
                <a:srgbClr xmlns:mc="http://schemas.openxmlformats.org/markup-compatibility/2006" xmlns:a14="http://schemas.microsoft.com/office/drawing/2010/main" val="FFFF99" mc:Ignorable="a14" a14:legacySpreadsheetColorIndex="43"/>
              </a:bgClr>
            </a:pattFill>
            <a:ln w="14148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4.4072787127710115E-2"/>
                  <c:y val="1.3359550462054701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038E-442F-BC77-732B4D5489F0}"/>
                </c:ext>
              </c:extLst>
            </c:dLbl>
            <c:dLbl>
              <c:idx val="1"/>
              <c:layout>
                <c:manualLayout>
                  <c:x val="-4.1886050879514365E-2"/>
                  <c:y val="-1.4460485015792239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038E-442F-BC77-732B4D5489F0}"/>
                </c:ext>
              </c:extLst>
            </c:dLbl>
            <c:dLbl>
              <c:idx val="2"/>
              <c:layout>
                <c:manualLayout>
                  <c:x val="-4.3995209138500094E-2"/>
                  <c:y val="-2.9462277913950712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038E-442F-BC77-732B4D5489F0}"/>
                </c:ext>
              </c:extLst>
            </c:dLbl>
            <c:dLbl>
              <c:idx val="3"/>
              <c:layout>
                <c:manualLayout>
                  <c:x val="-4.4323874321747378E-2"/>
                  <c:y val="-1.6231573673378165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038E-442F-BC77-732B4D5489F0}"/>
                </c:ext>
              </c:extLst>
            </c:dLbl>
            <c:spPr>
              <a:noFill/>
              <a:ln w="2829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9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Оценка 2017 год</c:v>
                </c:pt>
                <c:pt idx="1">
                  <c:v>План 2018 год</c:v>
                </c:pt>
                <c:pt idx="2">
                  <c:v>План 2019 год</c:v>
                </c:pt>
                <c:pt idx="3">
                  <c:v>План 2020 год</c:v>
                </c:pt>
              </c:strCache>
            </c:strRef>
          </c:cat>
          <c:val>
            <c:numRef>
              <c:f>Sheet1!$B$4:$E$4</c:f>
              <c:numCache>
                <c:formatCode>0.0</c:formatCode>
                <c:ptCount val="4"/>
                <c:pt idx="0">
                  <c:v>154.6</c:v>
                </c:pt>
                <c:pt idx="1">
                  <c:v>163</c:v>
                </c:pt>
                <c:pt idx="2" formatCode="General">
                  <c:v>164.3</c:v>
                </c:pt>
                <c:pt idx="3" formatCode="General">
                  <c:v>168.8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038E-442F-BC77-732B4D5489F0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pattFill prst="horzBrick">
              <a:fgClr>
                <a:srgbClr xmlns:mc="http://schemas.openxmlformats.org/markup-compatibility/2006" xmlns:a14="http://schemas.microsoft.com/office/drawing/2010/main" val="000000" mc:Ignorable="a14" a14:legacySpreadsheetColorIndex="8"/>
              </a:fgClr>
              <a:bgClr>
                <a:srgbClr xmlns:mc="http://schemas.openxmlformats.org/markup-compatibility/2006" xmlns:a14="http://schemas.microsoft.com/office/drawing/2010/main" val="FF9900" mc:Ignorable="a14" a14:legacySpreadsheetColorIndex="52"/>
              </a:bgClr>
            </a:pattFill>
            <a:ln w="14148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3.7942068914907166E-2"/>
                  <c:y val="-2.3890143661456521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038E-442F-BC77-732B4D5489F0}"/>
                </c:ext>
              </c:extLst>
            </c:dLbl>
            <c:dLbl>
              <c:idx val="1"/>
              <c:layout>
                <c:manualLayout>
                  <c:x val="-6.8480408381808838E-3"/>
                  <c:y val="-9.1334212682100142E-3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038E-442F-BC77-732B4D5489F0}"/>
                </c:ext>
              </c:extLst>
            </c:dLbl>
            <c:dLbl>
              <c:idx val="2"/>
              <c:layout>
                <c:manualLayout>
                  <c:x val="4.8739535228501475E-2"/>
                  <c:y val="-1.223481788564479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038E-442F-BC77-732B4D5489F0}"/>
                </c:ext>
              </c:extLst>
            </c:dLbl>
            <c:dLbl>
              <c:idx val="3"/>
              <c:layout>
                <c:manualLayout>
                  <c:x val="4.2661274538042165E-2"/>
                  <c:y val="-1.0648474464930892E-2"/>
                </c:manualLayout>
              </c:layout>
              <c:spPr>
                <a:noFill/>
                <a:ln w="28295">
                  <a:noFill/>
                </a:ln>
              </c:spPr>
              <c:txPr>
                <a:bodyPr/>
                <a:lstStyle/>
                <a:p>
                  <a:pPr>
                    <a:defRPr sz="891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038E-442F-BC77-732B4D5489F0}"/>
                </c:ext>
              </c:extLst>
            </c:dLbl>
            <c:spPr>
              <a:noFill/>
              <a:ln w="28295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91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Оценка 2017 год</c:v>
                </c:pt>
                <c:pt idx="1">
                  <c:v>План 2018 год</c:v>
                </c:pt>
                <c:pt idx="2">
                  <c:v>План 2019 год</c:v>
                </c:pt>
                <c:pt idx="3">
                  <c:v>План 2020 год</c:v>
                </c:pt>
              </c:strCache>
            </c:strRef>
          </c:cat>
          <c:val>
            <c:numRef>
              <c:f>Sheet1!$B$5:$E$5</c:f>
              <c:numCache>
                <c:formatCode>0.0</c:formatCode>
                <c:ptCount val="4"/>
                <c:pt idx="0" formatCode="General">
                  <c:v>436.4</c:v>
                </c:pt>
                <c:pt idx="1">
                  <c:v>0</c:v>
                </c:pt>
                <c:pt idx="2" formatCode="General">
                  <c:v>0</c:v>
                </c:pt>
                <c:pt idx="3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038E-442F-BC77-732B4D548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161857920"/>
        <c:axId val="161859456"/>
        <c:axId val="0"/>
      </c:bar3DChart>
      <c:catAx>
        <c:axId val="161857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53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3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6185945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61859456"/>
        <c:scaling>
          <c:orientation val="minMax"/>
          <c:max val="1"/>
        </c:scaling>
        <c:delete val="1"/>
        <c:axPos val="l"/>
        <c:majorGridlines>
          <c:spPr>
            <a:ln w="3537">
              <a:solidFill>
                <a:srgbClr val="000000"/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crossAx val="161857920"/>
        <c:crosses val="autoZero"/>
        <c:crossBetween val="between"/>
        <c:majorUnit val="0.1"/>
        <c:minorUnit val="0.1"/>
      </c:valAx>
      <c:spPr>
        <a:noFill/>
        <a:ln w="22984">
          <a:noFill/>
        </a:ln>
      </c:spPr>
    </c:plotArea>
    <c:legend>
      <c:legendPos val="r"/>
      <c:layout>
        <c:manualLayout>
          <c:xMode val="edge"/>
          <c:yMode val="edge"/>
          <c:x val="0.72653724888162563"/>
          <c:y val="0.36951975597644887"/>
          <c:w val="0.27022653614839032"/>
          <c:h val="0.38622135915443007"/>
        </c:manualLayout>
      </c:layout>
      <c:overlay val="0"/>
      <c:spPr>
        <a:noFill/>
        <a:ln w="3537">
          <a:solidFill>
            <a:srgbClr val="000000"/>
          </a:solidFill>
          <a:prstDash val="solid"/>
        </a:ln>
      </c:spPr>
      <c:txPr>
        <a:bodyPr/>
        <a:lstStyle/>
        <a:p>
          <a:pPr>
            <a:defRPr sz="997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gradFill rotWithShape="0">
      <a:gsLst>
        <a:gs pos="0">
          <a:srgbClr xmlns:mc="http://schemas.openxmlformats.org/markup-compatibility/2006" xmlns:a14="http://schemas.microsoft.com/office/drawing/2010/main" val="FFFFFF" mc:Ignorable="a14" a14:legacySpreadsheetColorIndex="9"/>
        </a:gs>
        <a:gs pos="100000">
          <a:srgbClr xmlns:mc="http://schemas.openxmlformats.org/markup-compatibility/2006" xmlns:a14="http://schemas.microsoft.com/office/drawing/2010/main" val="FFFF99" mc:Ignorable="a14" a14:legacySpreadsheetColorIndex="43"/>
        </a:gs>
      </a:gsLst>
      <a:lin ang="5400000" scaled="1"/>
    </a:gradFill>
    <a:ln>
      <a:noFill/>
    </a:ln>
  </c:spPr>
  <c:txPr>
    <a:bodyPr/>
    <a:lstStyle/>
    <a:p>
      <a:pPr>
        <a:defRPr sz="1448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124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dirty="0"/>
              <a:t>Функциональная структура расходов бюджета </a:t>
            </a:r>
            <a:r>
              <a:rPr lang="ru-RU" dirty="0" smtClean="0"/>
              <a:t>Подымахинского муниципального образования</a:t>
            </a:r>
            <a:r>
              <a:rPr lang="ru-RU" dirty="0"/>
              <a:t>
на </a:t>
            </a:r>
            <a:r>
              <a:rPr lang="ru-RU" dirty="0" smtClean="0"/>
              <a:t>2018 </a:t>
            </a:r>
            <a:r>
              <a:rPr lang="ru-RU" dirty="0"/>
              <a:t>год, %</a:t>
            </a:r>
          </a:p>
        </c:rich>
      </c:tx>
      <c:layout>
        <c:manualLayout>
          <c:xMode val="edge"/>
          <c:yMode val="edge"/>
          <c:x val="0.11973022513717109"/>
          <c:y val="2.0661075902097602E-2"/>
        </c:manualLayout>
      </c:layout>
      <c:overlay val="0"/>
      <c:spPr>
        <a:noFill/>
        <a:ln w="34807">
          <a:noFill/>
        </a:ln>
      </c:spPr>
    </c:title>
    <c:autoTitleDeleted val="0"/>
    <c:view3D>
      <c:rotX val="25"/>
      <c:hPercent val="5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2158516020236091E-2"/>
          <c:y val="0.3512396694214876"/>
          <c:w val="0.54468802698145025"/>
          <c:h val="0.32644628099173556"/>
        </c:manualLayout>
      </c:layout>
      <c:pie3DChart>
        <c:varyColors val="1"/>
        <c:ser>
          <c:idx val="0"/>
          <c:order val="0"/>
          <c:spPr>
            <a:solidFill>
              <a:srgbClr val="9999FF"/>
            </a:solidFill>
            <a:ln w="34807">
              <a:noFill/>
            </a:ln>
          </c:spPr>
          <c:explosion val="23"/>
          <c:dPt>
            <c:idx val="0"/>
            <c:bubble3D val="0"/>
            <c:spPr>
              <a:solidFill>
                <a:srgbClr val="FFFF00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412-47D8-9973-336FCD797853}"/>
              </c:ext>
            </c:extLst>
          </c:dPt>
          <c:dPt>
            <c:idx val="1"/>
            <c:bubble3D val="0"/>
            <c:spPr>
              <a:solidFill>
                <a:srgbClr val="FF00FF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412-47D8-9973-336FCD797853}"/>
              </c:ext>
            </c:extLst>
          </c:dPt>
          <c:dPt>
            <c:idx val="2"/>
            <c:bubble3D val="0"/>
            <c:spPr>
              <a:solidFill>
                <a:srgbClr val="000080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412-47D8-9973-336FCD797853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412-47D8-9973-336FCD797853}"/>
              </c:ext>
            </c:extLst>
          </c:dPt>
          <c:dPt>
            <c:idx val="4"/>
            <c:bubble3D val="0"/>
            <c:spPr>
              <a:solidFill>
                <a:srgbClr val="660066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412-47D8-9973-336FCD797853}"/>
              </c:ext>
            </c:extLst>
          </c:dPt>
          <c:dPt>
            <c:idx val="5"/>
            <c:bubble3D val="0"/>
            <c:spPr>
              <a:solidFill>
                <a:srgbClr val="00FFFF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412-47D8-9973-336FCD797853}"/>
              </c:ext>
            </c:extLst>
          </c:dPt>
          <c:dPt>
            <c:idx val="6"/>
            <c:bubble3D val="0"/>
            <c:spPr>
              <a:solidFill>
                <a:srgbClr val="00FF00"/>
              </a:solidFill>
              <a:ln w="34807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B412-47D8-9973-336FCD797853}"/>
              </c:ext>
            </c:extLst>
          </c:dPt>
          <c:dLbls>
            <c:dLbl>
              <c:idx val="0"/>
              <c:layout>
                <c:manualLayout>
                  <c:x val="3.9305210303178226E-2"/>
                  <c:y val="-0.13089630758306744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47%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412-47D8-9973-336FCD797853}"/>
                </c:ext>
              </c:extLst>
            </c:dLbl>
            <c:dLbl>
              <c:idx val="1"/>
              <c:layout>
                <c:manualLayout>
                  <c:x val="7.0366209771125163E-2"/>
                  <c:y val="4.3134415906434034E-3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1%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412-47D8-9973-336FCD797853}"/>
                </c:ext>
              </c:extLst>
            </c:dLbl>
            <c:dLbl>
              <c:idx val="2"/>
              <c:layout>
                <c:manualLayout>
                  <c:x val="-1.0762045267119691E-2"/>
                  <c:y val="3.4328187577624014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17%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412-47D8-9973-336FCD797853}"/>
                </c:ext>
              </c:extLst>
            </c:dLbl>
            <c:dLbl>
              <c:idx val="3"/>
              <c:layout>
                <c:manualLayout>
                  <c:x val="1.2944996828466641E-2"/>
                  <c:y val="4.7759304741305103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8%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412-47D8-9973-336FCD797853}"/>
                </c:ext>
              </c:extLst>
            </c:dLbl>
            <c:dLbl>
              <c:idx val="4"/>
              <c:layout>
                <c:manualLayout>
                  <c:x val="1.0040366852670672E-2"/>
                  <c:y val="-4.070542629366674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26%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412-47D8-9973-336FCD797853}"/>
                </c:ext>
              </c:extLst>
            </c:dLbl>
            <c:dLbl>
              <c:idx val="5"/>
              <c:layout>
                <c:manualLayout>
                  <c:x val="-1.6178828186875022E-2"/>
                  <c:y val="-1.6935371487906872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1%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412-47D8-9973-336FCD797853}"/>
                </c:ext>
              </c:extLst>
            </c:dLbl>
            <c:dLbl>
              <c:idx val="6"/>
              <c:layout>
                <c:manualLayout>
                  <c:x val="9.6706480743365218E-3"/>
                  <c:y val="-7.0918075776161146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 dirty="0" smtClean="0"/>
                      <a:t>0,1%</a:t>
                    </a:r>
                    <a:endParaRPr lang="en-US" dirty="0"/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412-47D8-9973-336FCD797853}"/>
                </c:ext>
              </c:extLst>
            </c:dLbl>
            <c:dLbl>
              <c:idx val="7"/>
              <c:layout>
                <c:manualLayout>
                  <c:x val="-0.14725726265443939"/>
                  <c:y val="-5.8408925184335332E-2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/>
                      <a:t>0,39%</a:t>
                    </a:r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412-47D8-9973-336FCD797853}"/>
                </c:ext>
              </c:extLst>
            </c:dLbl>
            <c:dLbl>
              <c:idx val="8"/>
              <c:layout>
                <c:manualLayout>
                  <c:x val="-5.2973595422595401E-2"/>
                  <c:y val="-9.5599007828963467E-2"/>
                </c:manualLayout>
              </c:layout>
              <c:tx>
                <c:rich>
                  <a:bodyPr/>
                  <a:lstStyle/>
                  <a:p>
                    <a:pPr>
                      <a:defRPr sz="1094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en-US"/>
                      <a:t>0,11%</a:t>
                    </a:r>
                  </a:p>
                </c:rich>
              </c:tx>
              <c:numFmt formatCode="\О\с\н\о\в\н\о\й" sourceLinked="0"/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B412-47D8-9973-336FCD797853}"/>
                </c:ext>
              </c:extLst>
            </c:dLbl>
            <c:dLbl>
              <c:idx val="9"/>
              <c:layout>
                <c:manualLayout>
                  <c:x val="2.5671285462706708E-2"/>
                  <c:y val="-0.13278909047359158"/>
                </c:manualLayout>
              </c:layout>
              <c:tx>
                <c:rich>
                  <a:bodyPr/>
                  <a:lstStyle/>
                  <a:p>
                    <a:pPr>
                      <a:defRPr sz="1096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r>
                      <a:rPr lang="ru-RU"/>
                      <a:t>0,66%</a:t>
                    </a:r>
                  </a:p>
                </c:rich>
              </c:tx>
              <c:spPr>
                <a:noFill/>
                <a:ln w="34807">
                  <a:noFill/>
                </a:ln>
              </c:spPr>
              <c:dLblPos val="bestFit"/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412-47D8-9973-336FCD797853}"/>
                </c:ext>
              </c:extLst>
            </c:dLbl>
            <c:numFmt formatCode="\О\с\н\о\в\н\о\й" sourceLinked="0"/>
            <c:spPr>
              <a:noFill/>
              <a:ln w="34807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94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Лист3!$A$6:$A$15</c:f>
              <c:strCache>
                <c:ptCount val="7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Культура, кинематография</c:v>
                </c:pt>
                <c:pt idx="5">
                  <c:v>Социальная политика</c:v>
                </c:pt>
                <c:pt idx="6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Лист3!$B$6:$B$15</c:f>
              <c:numCache>
                <c:formatCode>#,##0.00</c:formatCode>
                <c:ptCount val="7"/>
                <c:pt idx="0">
                  <c:v>5468.8</c:v>
                </c:pt>
                <c:pt idx="1">
                  <c:v>117.8</c:v>
                </c:pt>
                <c:pt idx="2">
                  <c:v>1990.6</c:v>
                </c:pt>
                <c:pt idx="3">
                  <c:v>919.1</c:v>
                </c:pt>
                <c:pt idx="4">
                  <c:v>3050</c:v>
                </c:pt>
                <c:pt idx="5">
                  <c:v>129.9</c:v>
                </c:pt>
                <c:pt idx="6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B412-47D8-9973-336FCD7978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84">
          <a:noFill/>
        </a:ln>
      </c:spPr>
    </c:plotArea>
    <c:legend>
      <c:legendPos val="r"/>
      <c:layout>
        <c:manualLayout>
          <c:xMode val="edge"/>
          <c:yMode val="edge"/>
          <c:x val="0.69477233559262164"/>
          <c:y val="0.19008258114077203"/>
          <c:w val="0.27724062334435573"/>
          <c:h val="0.52315366067046498"/>
        </c:manualLayout>
      </c:layout>
      <c:overlay val="0"/>
      <c:spPr>
        <a:solidFill>
          <a:srgbClr val="FFFFFF"/>
        </a:solidFill>
        <a:ln w="4351">
          <a:solidFill>
            <a:srgbClr val="000000"/>
          </a:solidFill>
          <a:prstDash val="solid"/>
        </a:ln>
      </c:spPr>
      <c:txPr>
        <a:bodyPr/>
        <a:lstStyle/>
        <a:p>
          <a:pPr>
            <a:defRPr sz="113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644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>
    <c:autoUpdate val="0"/>
  </c:externalData>
</c:chartSpac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BD86E-6D25-4934-ADA1-04FA23A674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D7B9F03-F9FA-4A0B-9D85-3C46D8265931}">
      <dgm:prSet custT="1"/>
      <dgm:spPr/>
      <dgm:t>
        <a:bodyPr/>
        <a:lstStyle/>
        <a:p>
          <a:pPr algn="ctr" rtl="0"/>
          <a:r>
            <a:rPr lang="ru-RU" sz="1200" b="1" dirty="0" smtClean="0">
              <a:solidFill>
                <a:srgbClr val="C00000"/>
              </a:solidFill>
            </a:rPr>
            <a:t>Основные понятия</a:t>
          </a:r>
          <a:endParaRPr lang="ru-RU" sz="1200" dirty="0">
            <a:solidFill>
              <a:srgbClr val="C00000"/>
            </a:solidFill>
          </a:endParaRPr>
        </a:p>
      </dgm:t>
    </dgm:pt>
    <dgm:pt modelId="{4A1D53B2-3E41-4531-8E25-D8B28D8AF84E}" type="parTrans" cxnId="{2A4862F9-0AEA-44C6-A586-7DFAAFEA4557}">
      <dgm:prSet/>
      <dgm:spPr/>
      <dgm:t>
        <a:bodyPr/>
        <a:lstStyle/>
        <a:p>
          <a:endParaRPr lang="ru-RU"/>
        </a:p>
      </dgm:t>
    </dgm:pt>
    <dgm:pt modelId="{95057135-1C40-4A12-ABB8-C04CCC8E9A29}" type="sibTrans" cxnId="{2A4862F9-0AEA-44C6-A586-7DFAAFEA4557}">
      <dgm:prSet/>
      <dgm:spPr/>
      <dgm:t>
        <a:bodyPr/>
        <a:lstStyle/>
        <a:p>
          <a:endParaRPr lang="ru-RU"/>
        </a:p>
      </dgm:t>
    </dgm:pt>
    <dgm:pt modelId="{4E40F8B8-CD66-4389-8906-1558C05FC49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</a:t>
          </a:r>
          <a:r>
            <a:rPr lang="ru-RU" sz="1000" dirty="0" smtClean="0"/>
            <a:t> 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dirty="0"/>
        </a:p>
      </dgm:t>
    </dgm:pt>
    <dgm:pt modelId="{56BB251D-11DA-4BAC-A67A-9D1D64923DC3}" type="parTrans" cxnId="{3A2CBC52-88D4-4709-9645-F5CC9E449110}">
      <dgm:prSet/>
      <dgm:spPr/>
      <dgm:t>
        <a:bodyPr/>
        <a:lstStyle/>
        <a:p>
          <a:endParaRPr lang="ru-RU"/>
        </a:p>
      </dgm:t>
    </dgm:pt>
    <dgm:pt modelId="{584201CF-631C-427A-AA2E-20F8BC40FF10}" type="sibTrans" cxnId="{3A2CBC52-88D4-4709-9645-F5CC9E449110}">
      <dgm:prSet/>
      <dgm:spPr/>
      <dgm:t>
        <a:bodyPr/>
        <a:lstStyle/>
        <a:p>
          <a:endParaRPr lang="ru-RU"/>
        </a:p>
      </dgm:t>
    </dgm:pt>
    <dgm:pt modelId="{13335A02-324B-48D8-91C1-FEDD907E23E5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Очередной финансовый год </a:t>
          </a:r>
          <a:r>
            <a:rPr lang="ru-RU" sz="1000" dirty="0" smtClean="0"/>
            <a:t>– год, следующий за текущим финансовым годом.</a:t>
          </a:r>
          <a:endParaRPr lang="ru-RU" sz="1000" dirty="0"/>
        </a:p>
      </dgm:t>
    </dgm:pt>
    <dgm:pt modelId="{6178C102-C1CD-46D6-B717-553BC16D4C6E}" type="parTrans" cxnId="{E0513DD8-FFD4-4E2F-9BD1-5A1231532E3F}">
      <dgm:prSet/>
      <dgm:spPr/>
      <dgm:t>
        <a:bodyPr/>
        <a:lstStyle/>
        <a:p>
          <a:endParaRPr lang="ru-RU"/>
        </a:p>
      </dgm:t>
    </dgm:pt>
    <dgm:pt modelId="{6C561A43-94D0-4495-9593-F23E5CA49C24}" type="sibTrans" cxnId="{E0513DD8-FFD4-4E2F-9BD1-5A1231532E3F}">
      <dgm:prSet/>
      <dgm:spPr/>
      <dgm:t>
        <a:bodyPr/>
        <a:lstStyle/>
        <a:p>
          <a:endParaRPr lang="ru-RU"/>
        </a:p>
      </dgm:t>
    </dgm:pt>
    <dgm:pt modelId="{110F132E-F28C-453B-8EA6-F120E68E670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Плановый период </a:t>
          </a:r>
          <a:r>
            <a:rPr lang="ru-RU" sz="1000" dirty="0" smtClean="0"/>
            <a:t>– два финансовых года, следующие за очередным финансовым годом.</a:t>
          </a:r>
          <a:endParaRPr lang="ru-RU" sz="1000" dirty="0"/>
        </a:p>
      </dgm:t>
    </dgm:pt>
    <dgm:pt modelId="{DA5A7338-63E7-4703-AC3D-BA703EB9B6FB}" type="parTrans" cxnId="{71F40293-3A8D-40B0-8CB8-5FBE7B63DD4B}">
      <dgm:prSet/>
      <dgm:spPr/>
      <dgm:t>
        <a:bodyPr/>
        <a:lstStyle/>
        <a:p>
          <a:endParaRPr lang="ru-RU"/>
        </a:p>
      </dgm:t>
    </dgm:pt>
    <dgm:pt modelId="{EC67689B-B217-409E-B92A-AF8C42A5E792}" type="sibTrans" cxnId="{71F40293-3A8D-40B0-8CB8-5FBE7B63DD4B}">
      <dgm:prSet/>
      <dgm:spPr/>
      <dgm:t>
        <a:bodyPr/>
        <a:lstStyle/>
        <a:p>
          <a:endParaRPr lang="ru-RU"/>
        </a:p>
      </dgm:t>
    </dgm:pt>
    <dgm:pt modelId="{A133B480-2E2E-4638-AA52-B9B1F7D9E55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Бюджетная система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dirty="0"/>
        </a:p>
      </dgm:t>
    </dgm:pt>
    <dgm:pt modelId="{2EF9AF72-71E5-45A4-930B-5740600EC286}" type="parTrans" cxnId="{B0D0E7B2-779B-43D5-AD9D-48DA338B0C74}">
      <dgm:prSet/>
      <dgm:spPr/>
      <dgm:t>
        <a:bodyPr/>
        <a:lstStyle/>
        <a:p>
          <a:endParaRPr lang="ru-RU"/>
        </a:p>
      </dgm:t>
    </dgm:pt>
    <dgm:pt modelId="{0056A043-E775-4349-8ABD-212E2C43E3B7}" type="sibTrans" cxnId="{B0D0E7B2-779B-43D5-AD9D-48DA338B0C74}">
      <dgm:prSet/>
      <dgm:spPr/>
      <dgm:t>
        <a:bodyPr/>
        <a:lstStyle/>
        <a:p>
          <a:endParaRPr lang="ru-RU"/>
        </a:p>
      </dgm:t>
    </dgm:pt>
    <dgm:pt modelId="{FD503698-1D47-4491-91FC-0EE0F6007757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Доходы бюджета </a:t>
          </a:r>
          <a:r>
            <a:rPr lang="ru-RU" sz="1000" b="1" dirty="0" smtClean="0"/>
            <a:t>– </a:t>
          </a:r>
          <a:r>
            <a:rPr lang="ru-RU" sz="1000" dirty="0" smtClean="0"/>
            <a:t>денежные средства, поступающие в бюджет в соответствии с законодательством.</a:t>
          </a:r>
          <a:endParaRPr lang="ru-RU" sz="1000" dirty="0"/>
        </a:p>
      </dgm:t>
    </dgm:pt>
    <dgm:pt modelId="{7343D5DF-8C3F-4A1B-A5A4-727D2A2ADE72}" type="parTrans" cxnId="{B914C159-BC90-456D-857C-958230939D0C}">
      <dgm:prSet/>
      <dgm:spPr/>
      <dgm:t>
        <a:bodyPr/>
        <a:lstStyle/>
        <a:p>
          <a:endParaRPr lang="ru-RU"/>
        </a:p>
      </dgm:t>
    </dgm:pt>
    <dgm:pt modelId="{A52AAE3E-FB2A-4841-B78A-A63E176ED04B}" type="sibTrans" cxnId="{B914C159-BC90-456D-857C-958230939D0C}">
      <dgm:prSet/>
      <dgm:spPr/>
      <dgm:t>
        <a:bodyPr/>
        <a:lstStyle/>
        <a:p>
          <a:endParaRPr lang="ru-RU"/>
        </a:p>
      </dgm:t>
    </dgm:pt>
    <dgm:pt modelId="{F64BB0F0-7A89-41C9-B7EB-951F57A0E0E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Расходы бюджета </a:t>
          </a:r>
          <a:r>
            <a:rPr lang="ru-RU" sz="1000" b="1" dirty="0" smtClean="0"/>
            <a:t>– </a:t>
          </a:r>
          <a:r>
            <a:rPr lang="ru-RU" sz="1000" dirty="0" smtClean="0"/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dirty="0"/>
        </a:p>
      </dgm:t>
    </dgm:pt>
    <dgm:pt modelId="{352C80E0-57C9-4AA2-B56E-AD737AC7ACDC}" type="parTrans" cxnId="{BE9F333B-B2BC-42A1-BCC0-74F703B77F23}">
      <dgm:prSet/>
      <dgm:spPr/>
      <dgm:t>
        <a:bodyPr/>
        <a:lstStyle/>
        <a:p>
          <a:endParaRPr lang="ru-RU"/>
        </a:p>
      </dgm:t>
    </dgm:pt>
    <dgm:pt modelId="{27F5F599-3DEB-487D-9364-7EAA7892F085}" type="sibTrans" cxnId="{BE9F333B-B2BC-42A1-BCC0-74F703B77F23}">
      <dgm:prSet/>
      <dgm:spPr/>
      <dgm:t>
        <a:bodyPr/>
        <a:lstStyle/>
        <a:p>
          <a:endParaRPr lang="ru-RU"/>
        </a:p>
      </dgm:t>
    </dgm:pt>
    <dgm:pt modelId="{E5DA7837-DEDA-4447-80D9-C756CEC9D128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ассигнования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dirty="0"/>
        </a:p>
      </dgm:t>
    </dgm:pt>
    <dgm:pt modelId="{66B4D5A9-7704-4354-BD60-20E5322FFDCB}" type="parTrans" cxnId="{7172C842-8F1C-42D5-B893-361DF6F3D16E}">
      <dgm:prSet/>
      <dgm:spPr/>
      <dgm:t>
        <a:bodyPr/>
        <a:lstStyle/>
        <a:p>
          <a:endParaRPr lang="ru-RU"/>
        </a:p>
      </dgm:t>
    </dgm:pt>
    <dgm:pt modelId="{3539E96C-AD80-4323-911B-61AFEA887C6A}" type="sibTrans" cxnId="{7172C842-8F1C-42D5-B893-361DF6F3D16E}">
      <dgm:prSet/>
      <dgm:spPr/>
      <dgm:t>
        <a:bodyPr/>
        <a:lstStyle/>
        <a:p>
          <a:endParaRPr lang="ru-RU"/>
        </a:p>
      </dgm:t>
    </dgm:pt>
    <dgm:pt modelId="{4E30D2BC-4733-4544-9080-8B495A2591A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обязательства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dirty="0"/>
        </a:p>
      </dgm:t>
    </dgm:pt>
    <dgm:pt modelId="{C20D0659-9E5B-4A83-8D7D-19375D806BBC}" type="parTrans" cxnId="{0CC8DD2D-B19A-4EE6-830F-BF115559714D}">
      <dgm:prSet/>
      <dgm:spPr/>
      <dgm:t>
        <a:bodyPr/>
        <a:lstStyle/>
        <a:p>
          <a:endParaRPr lang="ru-RU"/>
        </a:p>
      </dgm:t>
    </dgm:pt>
    <dgm:pt modelId="{F64153A5-E557-4726-B115-952D614DFE5E}" type="sibTrans" cxnId="{0CC8DD2D-B19A-4EE6-830F-BF115559714D}">
      <dgm:prSet/>
      <dgm:spPr/>
      <dgm:t>
        <a:bodyPr/>
        <a:lstStyle/>
        <a:p>
          <a:endParaRPr lang="ru-RU"/>
        </a:p>
      </dgm:t>
    </dgm:pt>
    <dgm:pt modelId="{882B0168-086B-4725-997B-4332CD97493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Муниципальный долг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- долговые обязательства, принятые на себя муниципальным образованием.</a:t>
          </a:r>
          <a:endParaRPr lang="ru-RU" sz="1000" dirty="0"/>
        </a:p>
      </dgm:t>
    </dgm:pt>
    <dgm:pt modelId="{D6F44C8C-FC78-44FF-B54A-F2BD3A4B9DE4}" type="parTrans" cxnId="{F80EEDE8-7DE0-490D-88FB-133D54569843}">
      <dgm:prSet/>
      <dgm:spPr/>
      <dgm:t>
        <a:bodyPr/>
        <a:lstStyle/>
        <a:p>
          <a:endParaRPr lang="ru-RU"/>
        </a:p>
      </dgm:t>
    </dgm:pt>
    <dgm:pt modelId="{CA66570B-2F83-459E-B539-F8FEAFAA1F06}" type="sibTrans" cxnId="{F80EEDE8-7DE0-490D-88FB-133D54569843}">
      <dgm:prSet/>
      <dgm:spPr/>
      <dgm:t>
        <a:bodyPr/>
        <a:lstStyle/>
        <a:p>
          <a:endParaRPr lang="ru-RU"/>
        </a:p>
      </dgm:t>
    </dgm:pt>
    <dgm:pt modelId="{819DF80C-33ED-4514-A722-169B357E7DAD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отношения </a:t>
          </a:r>
          <a:r>
            <a:rPr lang="ru-RU" sz="1000" b="1" dirty="0" smtClean="0"/>
            <a:t>– </a:t>
          </a:r>
          <a:r>
            <a:rPr lang="ru-RU" sz="1000" dirty="0" smtClean="0"/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dirty="0"/>
        </a:p>
      </dgm:t>
    </dgm:pt>
    <dgm:pt modelId="{B9581C38-5310-48AC-A79A-D82511D6E7BA}" type="parTrans" cxnId="{C97B53BB-3700-4B84-8816-FB5AECA56F90}">
      <dgm:prSet/>
      <dgm:spPr/>
      <dgm:t>
        <a:bodyPr/>
        <a:lstStyle/>
        <a:p>
          <a:endParaRPr lang="ru-RU"/>
        </a:p>
      </dgm:t>
    </dgm:pt>
    <dgm:pt modelId="{E0CEE5AC-0001-4ECE-B144-FB15D1290F81}" type="sibTrans" cxnId="{C97B53BB-3700-4B84-8816-FB5AECA56F90}">
      <dgm:prSet/>
      <dgm:spPr/>
      <dgm:t>
        <a:bodyPr/>
        <a:lstStyle/>
        <a:p>
          <a:endParaRPr lang="ru-RU"/>
        </a:p>
      </dgm:t>
    </dgm:pt>
    <dgm:pt modelId="{681DC2A5-2076-4E8A-98BC-B0A3FAC07D2F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трансферты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денежные средства, перечисляемые из одного бюджета бюджетной системы РФ другому.</a:t>
          </a:r>
          <a:endParaRPr lang="ru-RU" sz="1000" dirty="0"/>
        </a:p>
      </dgm:t>
    </dgm:pt>
    <dgm:pt modelId="{7B6CB7B9-7E86-46D9-B0AB-CE9C82BC07BB}" type="parTrans" cxnId="{68456359-AC56-4D6C-9D9C-29EE727D12D2}">
      <dgm:prSet/>
      <dgm:spPr/>
      <dgm:t>
        <a:bodyPr/>
        <a:lstStyle/>
        <a:p>
          <a:endParaRPr lang="ru-RU"/>
        </a:p>
      </dgm:t>
    </dgm:pt>
    <dgm:pt modelId="{27806EC4-F560-44BF-B6B1-C6BA2DECA016}" type="sibTrans" cxnId="{68456359-AC56-4D6C-9D9C-29EE727D12D2}">
      <dgm:prSet/>
      <dgm:spPr/>
      <dgm:t>
        <a:bodyPr/>
        <a:lstStyle/>
        <a:p>
          <a:endParaRPr lang="ru-RU"/>
        </a:p>
      </dgm:t>
    </dgm:pt>
    <dgm:pt modelId="{9824D7EE-8D35-4813-B8C9-BD9B66008A16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dirty="0"/>
        </a:p>
      </dgm:t>
    </dgm:pt>
    <dgm:pt modelId="{E95A6005-91BD-4EE3-A3BC-6E16374B942C}" type="parTrans" cxnId="{60DCBFF9-5D07-45D0-B224-E681545CC617}">
      <dgm:prSet/>
      <dgm:spPr/>
      <dgm:t>
        <a:bodyPr/>
        <a:lstStyle/>
        <a:p>
          <a:endParaRPr lang="ru-RU"/>
        </a:p>
      </dgm:t>
    </dgm:pt>
    <dgm:pt modelId="{E61BD484-4FF8-49C1-9C24-E891EE4CEBFC}" type="sibTrans" cxnId="{60DCBFF9-5D07-45D0-B224-E681545CC617}">
      <dgm:prSet/>
      <dgm:spPr/>
      <dgm:t>
        <a:bodyPr/>
        <a:lstStyle/>
        <a:p>
          <a:endParaRPr lang="ru-RU"/>
        </a:p>
      </dgm:t>
    </dgm:pt>
    <dgm:pt modelId="{E12C5D22-B796-481D-961D-5BA51887B232}" type="pres">
      <dgm:prSet presAssocID="{27FBD86E-6D25-4934-ADA1-04FA23A674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CB7F5E-1D8B-4AC8-A3E4-1AF296BB68C2}" type="pres">
      <dgm:prSet presAssocID="{AD7B9F03-F9FA-4A0B-9D85-3C46D8265931}" presName="parentText" presStyleLbl="node1" presStyleIdx="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82A210-8949-4A13-A0DD-31D8B102D033}" type="pres">
      <dgm:prSet presAssocID="{95057135-1C40-4A12-ABB8-C04CCC8E9A29}" presName="spacer" presStyleCnt="0"/>
      <dgm:spPr/>
    </dgm:pt>
    <dgm:pt modelId="{7ACC8AAD-CC97-425B-B901-E7AEB5A9A06F}" type="pres">
      <dgm:prSet presAssocID="{4E40F8B8-CD66-4389-8906-1558C05FC49B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A25E5-34B7-48F8-8C85-00068826F67D}" type="pres">
      <dgm:prSet presAssocID="{584201CF-631C-427A-AA2E-20F8BC40FF10}" presName="spacer" presStyleCnt="0"/>
      <dgm:spPr/>
    </dgm:pt>
    <dgm:pt modelId="{A0CED371-6EC6-44BC-ADF2-C262A3A2C0F6}" type="pres">
      <dgm:prSet presAssocID="{13335A02-324B-48D8-91C1-FEDD907E23E5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F856F-CC28-4FE5-BBE6-1E357C7AE37D}" type="pres">
      <dgm:prSet presAssocID="{6C561A43-94D0-4495-9593-F23E5CA49C24}" presName="spacer" presStyleCnt="0"/>
      <dgm:spPr/>
    </dgm:pt>
    <dgm:pt modelId="{AA51AAAA-78E7-412C-891A-C06CB9EFE1E5}" type="pres">
      <dgm:prSet presAssocID="{110F132E-F28C-453B-8EA6-F120E68E670B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02971-7EB7-4D7A-A605-EF84CEC8F910}" type="pres">
      <dgm:prSet presAssocID="{EC67689B-B217-409E-B92A-AF8C42A5E792}" presName="spacer" presStyleCnt="0"/>
      <dgm:spPr/>
    </dgm:pt>
    <dgm:pt modelId="{5CC59A48-2229-46ED-9884-9AFED4652FAE}" type="pres">
      <dgm:prSet presAssocID="{A133B480-2E2E-4638-AA52-B9B1F7D9E552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3D2A0-F678-4577-93D6-D5A61054879B}" type="pres">
      <dgm:prSet presAssocID="{0056A043-E775-4349-8ABD-212E2C43E3B7}" presName="spacer" presStyleCnt="0"/>
      <dgm:spPr/>
    </dgm:pt>
    <dgm:pt modelId="{40DF5348-9FAD-4B79-B25F-2B1EC67A6735}" type="pres">
      <dgm:prSet presAssocID="{FD503698-1D47-4491-91FC-0EE0F6007757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C5E23-0F3E-4D82-9626-0170D217852A}" type="pres">
      <dgm:prSet presAssocID="{A52AAE3E-FB2A-4841-B78A-A63E176ED04B}" presName="spacer" presStyleCnt="0"/>
      <dgm:spPr/>
    </dgm:pt>
    <dgm:pt modelId="{9869F447-8445-4C55-A9C7-43A69C7AF97C}" type="pres">
      <dgm:prSet presAssocID="{F64BB0F0-7A89-41C9-B7EB-951F57A0E0E2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B7D5C-34F8-4474-9C5E-9872F813D32A}" type="pres">
      <dgm:prSet presAssocID="{27F5F599-3DEB-487D-9364-7EAA7892F085}" presName="spacer" presStyleCnt="0"/>
      <dgm:spPr/>
    </dgm:pt>
    <dgm:pt modelId="{99E30AD0-E360-4BCE-B457-21C3C634C0E6}" type="pres">
      <dgm:prSet presAssocID="{E5DA7837-DEDA-4447-80D9-C756CEC9D128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5F3C2-C7B2-4E6E-95DB-E068464FE908}" type="pres">
      <dgm:prSet presAssocID="{3539E96C-AD80-4323-911B-61AFEA887C6A}" presName="spacer" presStyleCnt="0"/>
      <dgm:spPr/>
    </dgm:pt>
    <dgm:pt modelId="{61EBC438-04BE-4BFE-ABD5-55CEED454B9D}" type="pres">
      <dgm:prSet presAssocID="{4E30D2BC-4733-4544-9080-8B495A2591A4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F81D5-4786-4769-8032-EBEA841EE8C6}" type="pres">
      <dgm:prSet presAssocID="{F64153A5-E557-4726-B115-952D614DFE5E}" presName="spacer" presStyleCnt="0"/>
      <dgm:spPr/>
    </dgm:pt>
    <dgm:pt modelId="{ACE3586D-3D4B-435B-871A-26526D4F41C8}" type="pres">
      <dgm:prSet presAssocID="{882B0168-086B-4725-997B-4332CD974934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3D3CE-CA03-4BE3-A806-5A3198FA634D}" type="pres">
      <dgm:prSet presAssocID="{CA66570B-2F83-459E-B539-F8FEAFAA1F06}" presName="spacer" presStyleCnt="0"/>
      <dgm:spPr/>
    </dgm:pt>
    <dgm:pt modelId="{5ED8F9DB-1622-4694-B52F-F5ABFC812751}" type="pres">
      <dgm:prSet presAssocID="{819DF80C-33ED-4514-A722-169B357E7DAD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ABE750-7C54-46B6-9028-1CB96D4A86C7}" type="pres">
      <dgm:prSet presAssocID="{E0CEE5AC-0001-4ECE-B144-FB15D1290F81}" presName="spacer" presStyleCnt="0"/>
      <dgm:spPr/>
    </dgm:pt>
    <dgm:pt modelId="{01501D64-0FF3-4D51-B6B4-0F43EC2274AB}" type="pres">
      <dgm:prSet presAssocID="{681DC2A5-2076-4E8A-98BC-B0A3FAC07D2F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F252FA-A406-4DF7-9972-F25CCF8867D0}" type="pres">
      <dgm:prSet presAssocID="{27806EC4-F560-44BF-B6B1-C6BA2DECA016}" presName="spacer" presStyleCnt="0"/>
      <dgm:spPr/>
    </dgm:pt>
    <dgm:pt modelId="{636B99FD-433F-48F5-8DB6-117FB1FDEC1B}" type="pres">
      <dgm:prSet presAssocID="{9824D7EE-8D35-4813-B8C9-BD9B66008A16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FD53B7-161D-4AA8-8A1A-AF982E94FB30}" type="presOf" srcId="{E5DA7837-DEDA-4447-80D9-C756CEC9D128}" destId="{99E30AD0-E360-4BCE-B457-21C3C634C0E6}" srcOrd="0" destOrd="0" presId="urn:microsoft.com/office/officeart/2005/8/layout/vList2"/>
    <dgm:cxn modelId="{68456359-AC56-4D6C-9D9C-29EE727D12D2}" srcId="{27FBD86E-6D25-4934-ADA1-04FA23A67473}" destId="{681DC2A5-2076-4E8A-98BC-B0A3FAC07D2F}" srcOrd="11" destOrd="0" parTransId="{7B6CB7B9-7E86-46D9-B0AB-CE9C82BC07BB}" sibTransId="{27806EC4-F560-44BF-B6B1-C6BA2DECA016}"/>
    <dgm:cxn modelId="{B914C159-BC90-456D-857C-958230939D0C}" srcId="{27FBD86E-6D25-4934-ADA1-04FA23A67473}" destId="{FD503698-1D47-4491-91FC-0EE0F6007757}" srcOrd="5" destOrd="0" parTransId="{7343D5DF-8C3F-4A1B-A5A4-727D2A2ADE72}" sibTransId="{A52AAE3E-FB2A-4841-B78A-A63E176ED04B}"/>
    <dgm:cxn modelId="{E8E6914F-5A0D-4AB5-B4AD-8B22C0086689}" type="presOf" srcId="{A133B480-2E2E-4638-AA52-B9B1F7D9E552}" destId="{5CC59A48-2229-46ED-9884-9AFED4652FAE}" srcOrd="0" destOrd="0" presId="urn:microsoft.com/office/officeart/2005/8/layout/vList2"/>
    <dgm:cxn modelId="{7172C842-8F1C-42D5-B893-361DF6F3D16E}" srcId="{27FBD86E-6D25-4934-ADA1-04FA23A67473}" destId="{E5DA7837-DEDA-4447-80D9-C756CEC9D128}" srcOrd="7" destOrd="0" parTransId="{66B4D5A9-7704-4354-BD60-20E5322FFDCB}" sibTransId="{3539E96C-AD80-4323-911B-61AFEA887C6A}"/>
    <dgm:cxn modelId="{2A4862F9-0AEA-44C6-A586-7DFAAFEA4557}" srcId="{27FBD86E-6D25-4934-ADA1-04FA23A67473}" destId="{AD7B9F03-F9FA-4A0B-9D85-3C46D8265931}" srcOrd="0" destOrd="0" parTransId="{4A1D53B2-3E41-4531-8E25-D8B28D8AF84E}" sibTransId="{95057135-1C40-4A12-ABB8-C04CCC8E9A29}"/>
    <dgm:cxn modelId="{2893553E-8982-4861-81CE-915C6AC6F539}" type="presOf" srcId="{9824D7EE-8D35-4813-B8C9-BD9B66008A16}" destId="{636B99FD-433F-48F5-8DB6-117FB1FDEC1B}" srcOrd="0" destOrd="0" presId="urn:microsoft.com/office/officeart/2005/8/layout/vList2"/>
    <dgm:cxn modelId="{6F365539-715A-4FD8-A915-EDBEB2635F7B}" type="presOf" srcId="{882B0168-086B-4725-997B-4332CD974934}" destId="{ACE3586D-3D4B-435B-871A-26526D4F41C8}" srcOrd="0" destOrd="0" presId="urn:microsoft.com/office/officeart/2005/8/layout/vList2"/>
    <dgm:cxn modelId="{3A2CBC52-88D4-4709-9645-F5CC9E449110}" srcId="{27FBD86E-6D25-4934-ADA1-04FA23A67473}" destId="{4E40F8B8-CD66-4389-8906-1558C05FC49B}" srcOrd="1" destOrd="0" parTransId="{56BB251D-11DA-4BAC-A67A-9D1D64923DC3}" sibTransId="{584201CF-631C-427A-AA2E-20F8BC40FF10}"/>
    <dgm:cxn modelId="{22171961-8389-4C71-9D7D-6BAE2987BCEF}" type="presOf" srcId="{13335A02-324B-48D8-91C1-FEDD907E23E5}" destId="{A0CED371-6EC6-44BC-ADF2-C262A3A2C0F6}" srcOrd="0" destOrd="0" presId="urn:microsoft.com/office/officeart/2005/8/layout/vList2"/>
    <dgm:cxn modelId="{C97B53BB-3700-4B84-8816-FB5AECA56F90}" srcId="{27FBD86E-6D25-4934-ADA1-04FA23A67473}" destId="{819DF80C-33ED-4514-A722-169B357E7DAD}" srcOrd="10" destOrd="0" parTransId="{B9581C38-5310-48AC-A79A-D82511D6E7BA}" sibTransId="{E0CEE5AC-0001-4ECE-B144-FB15D1290F81}"/>
    <dgm:cxn modelId="{D96D4EE6-7C99-4CC0-B10A-5E340019F854}" type="presOf" srcId="{4E40F8B8-CD66-4389-8906-1558C05FC49B}" destId="{7ACC8AAD-CC97-425B-B901-E7AEB5A9A06F}" srcOrd="0" destOrd="0" presId="urn:microsoft.com/office/officeart/2005/8/layout/vList2"/>
    <dgm:cxn modelId="{E0513DD8-FFD4-4E2F-9BD1-5A1231532E3F}" srcId="{27FBD86E-6D25-4934-ADA1-04FA23A67473}" destId="{13335A02-324B-48D8-91C1-FEDD907E23E5}" srcOrd="2" destOrd="0" parTransId="{6178C102-C1CD-46D6-B717-553BC16D4C6E}" sibTransId="{6C561A43-94D0-4495-9593-F23E5CA49C24}"/>
    <dgm:cxn modelId="{828D5270-FEF4-4A8B-B927-53E6651A552B}" type="presOf" srcId="{AD7B9F03-F9FA-4A0B-9D85-3C46D8265931}" destId="{34CB7F5E-1D8B-4AC8-A3E4-1AF296BB68C2}" srcOrd="0" destOrd="0" presId="urn:microsoft.com/office/officeart/2005/8/layout/vList2"/>
    <dgm:cxn modelId="{5494410F-9136-42F7-B0E2-28A5E1A5A14A}" type="presOf" srcId="{F64BB0F0-7A89-41C9-B7EB-951F57A0E0E2}" destId="{9869F447-8445-4C55-A9C7-43A69C7AF97C}" srcOrd="0" destOrd="0" presId="urn:microsoft.com/office/officeart/2005/8/layout/vList2"/>
    <dgm:cxn modelId="{6900A2BC-8404-463C-B68D-1B434A4DDCA4}" type="presOf" srcId="{681DC2A5-2076-4E8A-98BC-B0A3FAC07D2F}" destId="{01501D64-0FF3-4D51-B6B4-0F43EC2274AB}" srcOrd="0" destOrd="0" presId="urn:microsoft.com/office/officeart/2005/8/layout/vList2"/>
    <dgm:cxn modelId="{BE9F333B-B2BC-42A1-BCC0-74F703B77F23}" srcId="{27FBD86E-6D25-4934-ADA1-04FA23A67473}" destId="{F64BB0F0-7A89-41C9-B7EB-951F57A0E0E2}" srcOrd="6" destOrd="0" parTransId="{352C80E0-57C9-4AA2-B56E-AD737AC7ACDC}" sibTransId="{27F5F599-3DEB-487D-9364-7EAA7892F085}"/>
    <dgm:cxn modelId="{0CC8DD2D-B19A-4EE6-830F-BF115559714D}" srcId="{27FBD86E-6D25-4934-ADA1-04FA23A67473}" destId="{4E30D2BC-4733-4544-9080-8B495A2591A4}" srcOrd="8" destOrd="0" parTransId="{C20D0659-9E5B-4A83-8D7D-19375D806BBC}" sibTransId="{F64153A5-E557-4726-B115-952D614DFE5E}"/>
    <dgm:cxn modelId="{A240D579-F6F8-4A5B-9A26-D7FD47F12778}" type="presOf" srcId="{819DF80C-33ED-4514-A722-169B357E7DAD}" destId="{5ED8F9DB-1622-4694-B52F-F5ABFC812751}" srcOrd="0" destOrd="0" presId="urn:microsoft.com/office/officeart/2005/8/layout/vList2"/>
    <dgm:cxn modelId="{70342459-7A0A-45C7-BB70-84255A1CBC59}" type="presOf" srcId="{FD503698-1D47-4491-91FC-0EE0F6007757}" destId="{40DF5348-9FAD-4B79-B25F-2B1EC67A6735}" srcOrd="0" destOrd="0" presId="urn:microsoft.com/office/officeart/2005/8/layout/vList2"/>
    <dgm:cxn modelId="{63A28904-A1D6-4CB2-BA3D-3EECAF5D5B13}" type="presOf" srcId="{4E30D2BC-4733-4544-9080-8B495A2591A4}" destId="{61EBC438-04BE-4BFE-ABD5-55CEED454B9D}" srcOrd="0" destOrd="0" presId="urn:microsoft.com/office/officeart/2005/8/layout/vList2"/>
    <dgm:cxn modelId="{71F40293-3A8D-40B0-8CB8-5FBE7B63DD4B}" srcId="{27FBD86E-6D25-4934-ADA1-04FA23A67473}" destId="{110F132E-F28C-453B-8EA6-F120E68E670B}" srcOrd="3" destOrd="0" parTransId="{DA5A7338-63E7-4703-AC3D-BA703EB9B6FB}" sibTransId="{EC67689B-B217-409E-B92A-AF8C42A5E792}"/>
    <dgm:cxn modelId="{CDE975C2-A3E2-490B-8882-CACE9CB6C430}" type="presOf" srcId="{110F132E-F28C-453B-8EA6-F120E68E670B}" destId="{AA51AAAA-78E7-412C-891A-C06CB9EFE1E5}" srcOrd="0" destOrd="0" presId="urn:microsoft.com/office/officeart/2005/8/layout/vList2"/>
    <dgm:cxn modelId="{60DCBFF9-5D07-45D0-B224-E681545CC617}" srcId="{27FBD86E-6D25-4934-ADA1-04FA23A67473}" destId="{9824D7EE-8D35-4813-B8C9-BD9B66008A16}" srcOrd="12" destOrd="0" parTransId="{E95A6005-91BD-4EE3-A3BC-6E16374B942C}" sibTransId="{E61BD484-4FF8-49C1-9C24-E891EE4CEBFC}"/>
    <dgm:cxn modelId="{3314C6FA-72B3-47E6-A3F3-4317B61D6C9A}" type="presOf" srcId="{27FBD86E-6D25-4934-ADA1-04FA23A67473}" destId="{E12C5D22-B796-481D-961D-5BA51887B232}" srcOrd="0" destOrd="0" presId="urn:microsoft.com/office/officeart/2005/8/layout/vList2"/>
    <dgm:cxn modelId="{B0D0E7B2-779B-43D5-AD9D-48DA338B0C74}" srcId="{27FBD86E-6D25-4934-ADA1-04FA23A67473}" destId="{A133B480-2E2E-4638-AA52-B9B1F7D9E552}" srcOrd="4" destOrd="0" parTransId="{2EF9AF72-71E5-45A4-930B-5740600EC286}" sibTransId="{0056A043-E775-4349-8ABD-212E2C43E3B7}"/>
    <dgm:cxn modelId="{F80EEDE8-7DE0-490D-88FB-133D54569843}" srcId="{27FBD86E-6D25-4934-ADA1-04FA23A67473}" destId="{882B0168-086B-4725-997B-4332CD974934}" srcOrd="9" destOrd="0" parTransId="{D6F44C8C-FC78-44FF-B54A-F2BD3A4B9DE4}" sibTransId="{CA66570B-2F83-459E-B539-F8FEAFAA1F06}"/>
    <dgm:cxn modelId="{8ABD80E8-10E4-426E-9E45-869327505315}" type="presParOf" srcId="{E12C5D22-B796-481D-961D-5BA51887B232}" destId="{34CB7F5E-1D8B-4AC8-A3E4-1AF296BB68C2}" srcOrd="0" destOrd="0" presId="urn:microsoft.com/office/officeart/2005/8/layout/vList2"/>
    <dgm:cxn modelId="{E207F275-5769-49A4-B176-12E717FC04B0}" type="presParOf" srcId="{E12C5D22-B796-481D-961D-5BA51887B232}" destId="{4882A210-8949-4A13-A0DD-31D8B102D033}" srcOrd="1" destOrd="0" presId="urn:microsoft.com/office/officeart/2005/8/layout/vList2"/>
    <dgm:cxn modelId="{CBCAC65E-3BE4-405D-9279-B8E505239B15}" type="presParOf" srcId="{E12C5D22-B796-481D-961D-5BA51887B232}" destId="{7ACC8AAD-CC97-425B-B901-E7AEB5A9A06F}" srcOrd="2" destOrd="0" presId="urn:microsoft.com/office/officeart/2005/8/layout/vList2"/>
    <dgm:cxn modelId="{FA1EF532-ED96-4CE5-9C70-0DEFB653B5E0}" type="presParOf" srcId="{E12C5D22-B796-481D-961D-5BA51887B232}" destId="{9B0A25E5-34B7-48F8-8C85-00068826F67D}" srcOrd="3" destOrd="0" presId="urn:microsoft.com/office/officeart/2005/8/layout/vList2"/>
    <dgm:cxn modelId="{A59315AC-8A96-4AAD-B453-3E6E0BD01013}" type="presParOf" srcId="{E12C5D22-B796-481D-961D-5BA51887B232}" destId="{A0CED371-6EC6-44BC-ADF2-C262A3A2C0F6}" srcOrd="4" destOrd="0" presId="urn:microsoft.com/office/officeart/2005/8/layout/vList2"/>
    <dgm:cxn modelId="{3F5EEBF3-9BD5-45C1-A593-47542CC3A7B5}" type="presParOf" srcId="{E12C5D22-B796-481D-961D-5BA51887B232}" destId="{268F856F-CC28-4FE5-BBE6-1E357C7AE37D}" srcOrd="5" destOrd="0" presId="urn:microsoft.com/office/officeart/2005/8/layout/vList2"/>
    <dgm:cxn modelId="{F8C4F5E4-F35A-47C2-B867-D936656F9B1E}" type="presParOf" srcId="{E12C5D22-B796-481D-961D-5BA51887B232}" destId="{AA51AAAA-78E7-412C-891A-C06CB9EFE1E5}" srcOrd="6" destOrd="0" presId="urn:microsoft.com/office/officeart/2005/8/layout/vList2"/>
    <dgm:cxn modelId="{C320BCCB-648A-4EEE-9EC6-AD3D56CD6240}" type="presParOf" srcId="{E12C5D22-B796-481D-961D-5BA51887B232}" destId="{8C902971-7EB7-4D7A-A605-EF84CEC8F910}" srcOrd="7" destOrd="0" presId="urn:microsoft.com/office/officeart/2005/8/layout/vList2"/>
    <dgm:cxn modelId="{4FD06E5B-F323-41D3-92DB-FAC2C35E2915}" type="presParOf" srcId="{E12C5D22-B796-481D-961D-5BA51887B232}" destId="{5CC59A48-2229-46ED-9884-9AFED4652FAE}" srcOrd="8" destOrd="0" presId="urn:microsoft.com/office/officeart/2005/8/layout/vList2"/>
    <dgm:cxn modelId="{BED63DDC-E524-471E-A299-4B26534978C2}" type="presParOf" srcId="{E12C5D22-B796-481D-961D-5BA51887B232}" destId="{A6D3D2A0-F678-4577-93D6-D5A61054879B}" srcOrd="9" destOrd="0" presId="urn:microsoft.com/office/officeart/2005/8/layout/vList2"/>
    <dgm:cxn modelId="{12C8DD2D-A777-4ED9-8663-7057720E763E}" type="presParOf" srcId="{E12C5D22-B796-481D-961D-5BA51887B232}" destId="{40DF5348-9FAD-4B79-B25F-2B1EC67A6735}" srcOrd="10" destOrd="0" presId="urn:microsoft.com/office/officeart/2005/8/layout/vList2"/>
    <dgm:cxn modelId="{045E0C1D-D267-40DF-B76F-D2C6804F242B}" type="presParOf" srcId="{E12C5D22-B796-481D-961D-5BA51887B232}" destId="{A7AC5E23-0F3E-4D82-9626-0170D217852A}" srcOrd="11" destOrd="0" presId="urn:microsoft.com/office/officeart/2005/8/layout/vList2"/>
    <dgm:cxn modelId="{E0ABE392-14AE-4505-9478-3273BD23FD46}" type="presParOf" srcId="{E12C5D22-B796-481D-961D-5BA51887B232}" destId="{9869F447-8445-4C55-A9C7-43A69C7AF97C}" srcOrd="12" destOrd="0" presId="urn:microsoft.com/office/officeart/2005/8/layout/vList2"/>
    <dgm:cxn modelId="{7FCAA0B8-BFC3-465D-9827-C17D18A276F5}" type="presParOf" srcId="{E12C5D22-B796-481D-961D-5BA51887B232}" destId="{46DB7D5C-34F8-4474-9C5E-9872F813D32A}" srcOrd="13" destOrd="0" presId="urn:microsoft.com/office/officeart/2005/8/layout/vList2"/>
    <dgm:cxn modelId="{676B836F-6A16-4C19-99B4-D9918E321F8E}" type="presParOf" srcId="{E12C5D22-B796-481D-961D-5BA51887B232}" destId="{99E30AD0-E360-4BCE-B457-21C3C634C0E6}" srcOrd="14" destOrd="0" presId="urn:microsoft.com/office/officeart/2005/8/layout/vList2"/>
    <dgm:cxn modelId="{C2B80256-7C65-410F-92AB-46CD018D454B}" type="presParOf" srcId="{E12C5D22-B796-481D-961D-5BA51887B232}" destId="{9405F3C2-C7B2-4E6E-95DB-E068464FE908}" srcOrd="15" destOrd="0" presId="urn:microsoft.com/office/officeart/2005/8/layout/vList2"/>
    <dgm:cxn modelId="{C057A707-6897-4FB3-A03E-2FAC19188465}" type="presParOf" srcId="{E12C5D22-B796-481D-961D-5BA51887B232}" destId="{61EBC438-04BE-4BFE-ABD5-55CEED454B9D}" srcOrd="16" destOrd="0" presId="urn:microsoft.com/office/officeart/2005/8/layout/vList2"/>
    <dgm:cxn modelId="{13F2D697-836E-4A3D-BB64-BAA8341362A5}" type="presParOf" srcId="{E12C5D22-B796-481D-961D-5BA51887B232}" destId="{AB9F81D5-4786-4769-8032-EBEA841EE8C6}" srcOrd="17" destOrd="0" presId="urn:microsoft.com/office/officeart/2005/8/layout/vList2"/>
    <dgm:cxn modelId="{7BC7AC2E-BEEF-4104-BAD4-D9EA418DC1C8}" type="presParOf" srcId="{E12C5D22-B796-481D-961D-5BA51887B232}" destId="{ACE3586D-3D4B-435B-871A-26526D4F41C8}" srcOrd="18" destOrd="0" presId="urn:microsoft.com/office/officeart/2005/8/layout/vList2"/>
    <dgm:cxn modelId="{0946D328-536E-4B11-BB3A-F7D8905637C2}" type="presParOf" srcId="{E12C5D22-B796-481D-961D-5BA51887B232}" destId="{C6D3D3CE-CA03-4BE3-A806-5A3198FA634D}" srcOrd="19" destOrd="0" presId="urn:microsoft.com/office/officeart/2005/8/layout/vList2"/>
    <dgm:cxn modelId="{12A6F4E2-31E2-48BE-922A-3DA768463C25}" type="presParOf" srcId="{E12C5D22-B796-481D-961D-5BA51887B232}" destId="{5ED8F9DB-1622-4694-B52F-F5ABFC812751}" srcOrd="20" destOrd="0" presId="urn:microsoft.com/office/officeart/2005/8/layout/vList2"/>
    <dgm:cxn modelId="{A8865787-9374-4A5E-A09F-CE2C1711C01D}" type="presParOf" srcId="{E12C5D22-B796-481D-961D-5BA51887B232}" destId="{E6ABE750-7C54-46B6-9028-1CB96D4A86C7}" srcOrd="21" destOrd="0" presId="urn:microsoft.com/office/officeart/2005/8/layout/vList2"/>
    <dgm:cxn modelId="{3F7CB380-002C-4771-9219-C361F5F20CB0}" type="presParOf" srcId="{E12C5D22-B796-481D-961D-5BA51887B232}" destId="{01501D64-0FF3-4D51-B6B4-0F43EC2274AB}" srcOrd="22" destOrd="0" presId="urn:microsoft.com/office/officeart/2005/8/layout/vList2"/>
    <dgm:cxn modelId="{CA274AFE-D84C-467D-8BE1-DD78FE8F685F}" type="presParOf" srcId="{E12C5D22-B796-481D-961D-5BA51887B232}" destId="{80F252FA-A406-4DF7-9972-F25CCF8867D0}" srcOrd="23" destOrd="0" presId="urn:microsoft.com/office/officeart/2005/8/layout/vList2"/>
    <dgm:cxn modelId="{67B1B345-47C8-4E6C-9A9B-93B08E26821C}" type="presParOf" srcId="{E12C5D22-B796-481D-961D-5BA51887B232}" destId="{636B99FD-433F-48F5-8DB6-117FB1FDEC1B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B2B8F6-7E7B-4BE3-8C0B-2D98D070EE3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EF5FDC-EA3B-4BBA-B679-45F3C62E594C}">
      <dgm:prSet/>
      <dgm:spPr/>
      <dgm:t>
        <a:bodyPr/>
        <a:lstStyle/>
        <a:p>
          <a:pPr rtl="0"/>
          <a:r>
            <a:rPr lang="ru-RU" dirty="0" smtClean="0"/>
            <a:t>С проектом решением Думы </a:t>
          </a:r>
          <a:r>
            <a:rPr lang="ru-RU" dirty="0" err="1" smtClean="0"/>
            <a:t>Подымахинского</a:t>
          </a:r>
          <a:r>
            <a:rPr lang="ru-RU" dirty="0" smtClean="0"/>
            <a:t> сельского поселения «О бюджете </a:t>
          </a:r>
          <a:r>
            <a:rPr lang="ru-RU" dirty="0" err="1" smtClean="0"/>
            <a:t>Подымахинского</a:t>
          </a:r>
          <a:r>
            <a:rPr lang="ru-RU" dirty="0" smtClean="0"/>
            <a:t> муниципального образования на 2018 год и на плановый период 2019 и 2020 годов» можно ознакомиться в газете «Ленские вести. Документы» от 14 ноября 2017 года № 46</a:t>
          </a:r>
          <a:endParaRPr lang="ru-RU" dirty="0"/>
        </a:p>
      </dgm:t>
    </dgm:pt>
    <dgm:pt modelId="{B99B48C0-190A-474D-B362-86AD6C2BED82}" type="parTrans" cxnId="{34006D9A-96CF-4A00-AEEE-5FA8D5191240}">
      <dgm:prSet/>
      <dgm:spPr/>
      <dgm:t>
        <a:bodyPr/>
        <a:lstStyle/>
        <a:p>
          <a:endParaRPr lang="ru-RU"/>
        </a:p>
      </dgm:t>
    </dgm:pt>
    <dgm:pt modelId="{CCBC75BA-A282-4464-86E4-0A52113F5E71}" type="sibTrans" cxnId="{34006D9A-96CF-4A00-AEEE-5FA8D5191240}">
      <dgm:prSet/>
      <dgm:spPr/>
      <dgm:t>
        <a:bodyPr/>
        <a:lstStyle/>
        <a:p>
          <a:endParaRPr lang="ru-RU"/>
        </a:p>
      </dgm:t>
    </dgm:pt>
    <dgm:pt modelId="{AF07647C-61E5-48CA-9709-306EA2621780}" type="pres">
      <dgm:prSet presAssocID="{BEB2B8F6-7E7B-4BE3-8C0B-2D98D070EE3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557EF-2073-4675-9143-48F10004543B}" type="pres">
      <dgm:prSet presAssocID="{BEB2B8F6-7E7B-4BE3-8C0B-2D98D070EE3F}" presName="arrow" presStyleLbl="bgShp" presStyleIdx="0" presStyleCnt="1"/>
      <dgm:spPr/>
    </dgm:pt>
    <dgm:pt modelId="{8B2603AD-97F9-457F-B9DD-46FEA4FF046F}" type="pres">
      <dgm:prSet presAssocID="{BEB2B8F6-7E7B-4BE3-8C0B-2D98D070EE3F}" presName="linearProcess" presStyleCnt="0"/>
      <dgm:spPr/>
    </dgm:pt>
    <dgm:pt modelId="{C8697F9E-63AE-49EC-9869-1DC8CB338E8A}" type="pres">
      <dgm:prSet presAssocID="{D5EF5FDC-EA3B-4BBA-B679-45F3C62E594C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5F5FE3-8CD3-4B71-8A27-4AD43C503C92}" type="presOf" srcId="{D5EF5FDC-EA3B-4BBA-B679-45F3C62E594C}" destId="{C8697F9E-63AE-49EC-9869-1DC8CB338E8A}" srcOrd="0" destOrd="0" presId="urn:microsoft.com/office/officeart/2005/8/layout/hProcess9"/>
    <dgm:cxn modelId="{B1558DF7-AF98-448F-BE2F-7D7BF3E1669D}" type="presOf" srcId="{BEB2B8F6-7E7B-4BE3-8C0B-2D98D070EE3F}" destId="{AF07647C-61E5-48CA-9709-306EA2621780}" srcOrd="0" destOrd="0" presId="urn:microsoft.com/office/officeart/2005/8/layout/hProcess9"/>
    <dgm:cxn modelId="{34006D9A-96CF-4A00-AEEE-5FA8D5191240}" srcId="{BEB2B8F6-7E7B-4BE3-8C0B-2D98D070EE3F}" destId="{D5EF5FDC-EA3B-4BBA-B679-45F3C62E594C}" srcOrd="0" destOrd="0" parTransId="{B99B48C0-190A-474D-B362-86AD6C2BED82}" sibTransId="{CCBC75BA-A282-4464-86E4-0A52113F5E71}"/>
    <dgm:cxn modelId="{2821D4D5-6E99-488B-AA8A-5DA69FECDF10}" type="presParOf" srcId="{AF07647C-61E5-48CA-9709-306EA2621780}" destId="{81D557EF-2073-4675-9143-48F10004543B}" srcOrd="0" destOrd="0" presId="urn:microsoft.com/office/officeart/2005/8/layout/hProcess9"/>
    <dgm:cxn modelId="{1E714371-8B95-41BB-9655-BAA94D3952F9}" type="presParOf" srcId="{AF07647C-61E5-48CA-9709-306EA2621780}" destId="{8B2603AD-97F9-457F-B9DD-46FEA4FF046F}" srcOrd="1" destOrd="0" presId="urn:microsoft.com/office/officeart/2005/8/layout/hProcess9"/>
    <dgm:cxn modelId="{9C981965-7ECE-4D19-98B5-3742B612BA9C}" type="presParOf" srcId="{8B2603AD-97F9-457F-B9DD-46FEA4FF046F}" destId="{C8697F9E-63AE-49EC-9869-1DC8CB338E8A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508BA6-B31A-4D5D-BACC-6C5E3878A39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CCD574-C818-43E1-AEEB-1590E104B0B7}">
      <dgm:prSet custT="1"/>
      <dgm:spPr/>
      <dgm:t>
        <a:bodyPr/>
        <a:lstStyle/>
        <a:p>
          <a:pPr rtl="0"/>
          <a:r>
            <a:rPr lang="ru-RU" sz="1100" b="1" u="sng" dirty="0" smtClean="0"/>
            <a:t>Информация для контактов</a:t>
          </a:r>
          <a:endParaRPr lang="ru-RU" sz="1100" dirty="0"/>
        </a:p>
      </dgm:t>
    </dgm:pt>
    <dgm:pt modelId="{A13E4B8D-9E6B-4BE0-ACC7-C89DD9D1EF4A}" type="parTrans" cxnId="{5D9E6EBC-B599-43D3-9C94-7772DBCD4364}">
      <dgm:prSet/>
      <dgm:spPr/>
      <dgm:t>
        <a:bodyPr/>
        <a:lstStyle/>
        <a:p>
          <a:endParaRPr lang="ru-RU"/>
        </a:p>
      </dgm:t>
    </dgm:pt>
    <dgm:pt modelId="{B1C7356C-F3D1-4360-B8A4-3575767E22C3}" type="sibTrans" cxnId="{5D9E6EBC-B599-43D3-9C94-7772DBCD4364}">
      <dgm:prSet/>
      <dgm:spPr/>
      <dgm:t>
        <a:bodyPr/>
        <a:lstStyle/>
        <a:p>
          <a:endParaRPr lang="ru-RU"/>
        </a:p>
      </dgm:t>
    </dgm:pt>
    <dgm:pt modelId="{9E8FF07B-4553-425B-BB5D-908D984CD900}">
      <dgm:prSet custT="1"/>
      <dgm:spPr/>
      <dgm:t>
        <a:bodyPr/>
        <a:lstStyle/>
        <a:p>
          <a:pPr rtl="0"/>
          <a:r>
            <a:rPr lang="ru-RU" sz="1100" dirty="0" smtClean="0"/>
            <a:t>Администрация Подымахинского сельского поселения </a:t>
          </a:r>
        </a:p>
        <a:p>
          <a:pPr rtl="0"/>
          <a:r>
            <a:rPr lang="ru-RU" sz="1100" dirty="0" err="1" smtClean="0"/>
            <a:t>Усть-Кутского</a:t>
          </a:r>
          <a:r>
            <a:rPr lang="ru-RU" sz="1100" dirty="0" smtClean="0"/>
            <a:t> муниципального района Иркутской области</a:t>
          </a:r>
          <a:endParaRPr lang="ru-RU" sz="1100" dirty="0"/>
        </a:p>
      </dgm:t>
    </dgm:pt>
    <dgm:pt modelId="{789E12A5-68B9-4C19-8A57-EF39F8A76DE8}" type="parTrans" cxnId="{9FE810CD-2FD4-49D8-953A-D1D2AA9DD910}">
      <dgm:prSet/>
      <dgm:spPr/>
      <dgm:t>
        <a:bodyPr/>
        <a:lstStyle/>
        <a:p>
          <a:endParaRPr lang="ru-RU"/>
        </a:p>
      </dgm:t>
    </dgm:pt>
    <dgm:pt modelId="{F67396E9-7FEC-4EC6-A09D-7B02312B3177}" type="sibTrans" cxnId="{9FE810CD-2FD4-49D8-953A-D1D2AA9DD910}">
      <dgm:prSet/>
      <dgm:spPr/>
      <dgm:t>
        <a:bodyPr/>
        <a:lstStyle/>
        <a:p>
          <a:endParaRPr lang="ru-RU"/>
        </a:p>
      </dgm:t>
    </dgm:pt>
    <dgm:pt modelId="{D7806DBD-7833-4325-95A3-8435EB4C1047}">
      <dgm:prSet/>
      <dgm:spPr/>
      <dgm:t>
        <a:bodyPr/>
        <a:lstStyle/>
        <a:p>
          <a:pPr rtl="0"/>
          <a:r>
            <a:rPr lang="ru-RU" smtClean="0"/>
            <a:t>Адрес: </a:t>
          </a:r>
          <a:r>
            <a:rPr lang="en-US" smtClean="0"/>
            <a:t>666775</a:t>
          </a:r>
          <a:r>
            <a:rPr lang="ru-RU" smtClean="0"/>
            <a:t>, Иркутская область, Усть-Кутский район, п.Казарки, ул.Мира, 1</a:t>
          </a:r>
          <a:endParaRPr lang="ru-RU"/>
        </a:p>
      </dgm:t>
    </dgm:pt>
    <dgm:pt modelId="{0E41F09B-6C32-455B-97A3-601094BC0C2B}" type="parTrans" cxnId="{87C18C7E-A0CD-4598-A000-AE31707EBA60}">
      <dgm:prSet/>
      <dgm:spPr/>
      <dgm:t>
        <a:bodyPr/>
        <a:lstStyle/>
        <a:p>
          <a:endParaRPr lang="ru-RU"/>
        </a:p>
      </dgm:t>
    </dgm:pt>
    <dgm:pt modelId="{0F55066C-E115-49E7-A672-2FD4513297CD}" type="sibTrans" cxnId="{87C18C7E-A0CD-4598-A000-AE31707EBA60}">
      <dgm:prSet/>
      <dgm:spPr/>
      <dgm:t>
        <a:bodyPr/>
        <a:lstStyle/>
        <a:p>
          <a:endParaRPr lang="ru-RU"/>
        </a:p>
      </dgm:t>
    </dgm:pt>
    <dgm:pt modelId="{E27918F8-3A88-4D8E-80DB-8A8CE8A51E7E}">
      <dgm:prSet/>
      <dgm:spPr/>
      <dgm:t>
        <a:bodyPr/>
        <a:lstStyle/>
        <a:p>
          <a:pPr rtl="0"/>
          <a:r>
            <a:rPr lang="ru-RU" smtClean="0"/>
            <a:t>тел.: 8 (39565) 79167, факс: 8 (39565) 79193, </a:t>
          </a:r>
          <a:r>
            <a:rPr lang="en-US" smtClean="0"/>
            <a:t>e-mail: </a:t>
          </a:r>
          <a:r>
            <a:rPr lang="en-US" u="sng" smtClean="0">
              <a:hlinkClick xmlns:r="http://schemas.openxmlformats.org/officeDocument/2006/relationships" r:id="rId1"/>
            </a:rPr>
            <a:t>podymahino</a:t>
          </a:r>
          <a:r>
            <a:rPr lang="ru-RU" u="sng" smtClean="0">
              <a:hlinkClick xmlns:r="http://schemas.openxmlformats.org/officeDocument/2006/relationships" r:id="rId1"/>
            </a:rPr>
            <a:t>@mail.ru</a:t>
          </a:r>
          <a:endParaRPr lang="ru-RU"/>
        </a:p>
      </dgm:t>
    </dgm:pt>
    <dgm:pt modelId="{408BAC5D-5EA2-45F7-B385-6CE50E3B702B}" type="parTrans" cxnId="{D933B8CA-7AB5-4ECC-9427-0AC9B01A69A4}">
      <dgm:prSet/>
      <dgm:spPr/>
      <dgm:t>
        <a:bodyPr/>
        <a:lstStyle/>
        <a:p>
          <a:endParaRPr lang="ru-RU"/>
        </a:p>
      </dgm:t>
    </dgm:pt>
    <dgm:pt modelId="{519332B9-37E0-4456-A116-80AF3F264538}" type="sibTrans" cxnId="{D933B8CA-7AB5-4ECC-9427-0AC9B01A69A4}">
      <dgm:prSet/>
      <dgm:spPr/>
      <dgm:t>
        <a:bodyPr/>
        <a:lstStyle/>
        <a:p>
          <a:endParaRPr lang="ru-RU"/>
        </a:p>
      </dgm:t>
    </dgm:pt>
    <dgm:pt modelId="{59F433B1-F6F9-4C41-8E11-0014DEAABF97}">
      <dgm:prSet/>
      <dgm:spPr/>
      <dgm:t>
        <a:bodyPr/>
        <a:lstStyle/>
        <a:p>
          <a:pPr rtl="0"/>
          <a:r>
            <a:rPr lang="ru-RU" smtClean="0"/>
            <a:t>График работы:</a:t>
          </a:r>
          <a:endParaRPr lang="ru-RU"/>
        </a:p>
      </dgm:t>
    </dgm:pt>
    <dgm:pt modelId="{8DC2F040-2501-4F83-810A-E5D2574B192F}" type="parTrans" cxnId="{F13A4A79-2D46-4088-866C-22D27019F36D}">
      <dgm:prSet/>
      <dgm:spPr/>
      <dgm:t>
        <a:bodyPr/>
        <a:lstStyle/>
        <a:p>
          <a:endParaRPr lang="ru-RU"/>
        </a:p>
      </dgm:t>
    </dgm:pt>
    <dgm:pt modelId="{81D4422A-4049-4F3D-9E17-4DF2D87A8B89}" type="sibTrans" cxnId="{F13A4A79-2D46-4088-866C-22D27019F36D}">
      <dgm:prSet/>
      <dgm:spPr/>
      <dgm:t>
        <a:bodyPr/>
        <a:lstStyle/>
        <a:p>
          <a:endParaRPr lang="ru-RU"/>
        </a:p>
      </dgm:t>
    </dgm:pt>
    <dgm:pt modelId="{3550EF6A-CCCC-482F-A9EC-21885F076835}">
      <dgm:prSet/>
      <dgm:spPr/>
      <dgm:t>
        <a:bodyPr/>
        <a:lstStyle/>
        <a:p>
          <a:pPr rtl="0"/>
          <a:r>
            <a:rPr lang="ru-RU" dirty="0" smtClean="0"/>
            <a:t>ПН - с </a:t>
          </a:r>
          <a:r>
            <a:rPr lang="en-US" dirty="0" smtClean="0"/>
            <a:t>9</a:t>
          </a:r>
          <a:r>
            <a:rPr lang="ru-RU" dirty="0" smtClean="0"/>
            <a:t>:00 до 18:00        ВТ-ПТ - с </a:t>
          </a:r>
          <a:r>
            <a:rPr lang="en-US" dirty="0" smtClean="0"/>
            <a:t>9</a:t>
          </a:r>
          <a:r>
            <a:rPr lang="ru-RU" dirty="0" smtClean="0"/>
            <a:t>:00 до 17:00 </a:t>
          </a:r>
          <a:endParaRPr lang="ru-RU" dirty="0"/>
        </a:p>
      </dgm:t>
    </dgm:pt>
    <dgm:pt modelId="{D593D1EB-4CED-4FD0-8695-C6064E170079}" type="parTrans" cxnId="{E9D45E9F-3D14-4154-9C1C-D4511523E033}">
      <dgm:prSet/>
      <dgm:spPr/>
      <dgm:t>
        <a:bodyPr/>
        <a:lstStyle/>
        <a:p>
          <a:endParaRPr lang="ru-RU"/>
        </a:p>
      </dgm:t>
    </dgm:pt>
    <dgm:pt modelId="{BB67350F-CD4E-4092-8267-4D7EA7F311F9}" type="sibTrans" cxnId="{E9D45E9F-3D14-4154-9C1C-D4511523E033}">
      <dgm:prSet/>
      <dgm:spPr/>
      <dgm:t>
        <a:bodyPr/>
        <a:lstStyle/>
        <a:p>
          <a:endParaRPr lang="ru-RU"/>
        </a:p>
      </dgm:t>
    </dgm:pt>
    <dgm:pt modelId="{B721C16B-9F2F-44BC-A169-333521C32D68}">
      <dgm:prSet/>
      <dgm:spPr/>
      <dgm:t>
        <a:bodyPr/>
        <a:lstStyle/>
        <a:p>
          <a:pPr rtl="0"/>
          <a:r>
            <a:rPr lang="ru-RU" dirty="0" smtClean="0"/>
            <a:t>перерыв на обед с 1</a:t>
          </a:r>
          <a:r>
            <a:rPr lang="en-US" dirty="0" smtClean="0"/>
            <a:t>3</a:t>
          </a:r>
          <a:r>
            <a:rPr lang="ru-RU" dirty="0" smtClean="0"/>
            <a:t>:00 до 1</a:t>
          </a:r>
          <a:r>
            <a:rPr lang="en-US" dirty="0" smtClean="0"/>
            <a:t>4</a:t>
          </a:r>
          <a:r>
            <a:rPr lang="ru-RU" dirty="0" smtClean="0"/>
            <a:t>:0             СБ-ВС - выходной</a:t>
          </a:r>
          <a:endParaRPr lang="ru-RU" dirty="0"/>
        </a:p>
      </dgm:t>
    </dgm:pt>
    <dgm:pt modelId="{C3E7BF90-3FEA-4A2F-A2CB-800359254890}" type="parTrans" cxnId="{43D26604-CBB8-4E22-A4AC-22CE23C6A1A2}">
      <dgm:prSet/>
      <dgm:spPr/>
      <dgm:t>
        <a:bodyPr/>
        <a:lstStyle/>
        <a:p>
          <a:endParaRPr lang="ru-RU"/>
        </a:p>
      </dgm:t>
    </dgm:pt>
    <dgm:pt modelId="{89AE273B-F643-4322-9E3F-41FD84631594}" type="sibTrans" cxnId="{43D26604-CBB8-4E22-A4AC-22CE23C6A1A2}">
      <dgm:prSet/>
      <dgm:spPr/>
      <dgm:t>
        <a:bodyPr/>
        <a:lstStyle/>
        <a:p>
          <a:endParaRPr lang="ru-RU"/>
        </a:p>
      </dgm:t>
    </dgm:pt>
    <dgm:pt modelId="{9A3A4A3F-FFAD-4B28-B92C-4F1EB4A3B783}" type="pres">
      <dgm:prSet presAssocID="{51508BA6-B31A-4D5D-BACC-6C5E3878A39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2C830F-8160-426E-8BD2-666744A6196F}" type="pres">
      <dgm:prSet presAssocID="{0ACCD574-C818-43E1-AEEB-1590E104B0B7}" presName="circle1" presStyleLbl="node1" presStyleIdx="0" presStyleCnt="7"/>
      <dgm:spPr/>
    </dgm:pt>
    <dgm:pt modelId="{CD2CF14E-A0EF-4774-AC4E-1CDB8A3A5722}" type="pres">
      <dgm:prSet presAssocID="{0ACCD574-C818-43E1-AEEB-1590E104B0B7}" presName="space" presStyleCnt="0"/>
      <dgm:spPr/>
    </dgm:pt>
    <dgm:pt modelId="{0CA9A2EC-4D3F-422F-A246-01EA4D629228}" type="pres">
      <dgm:prSet presAssocID="{0ACCD574-C818-43E1-AEEB-1590E104B0B7}" presName="rect1" presStyleLbl="alignAcc1" presStyleIdx="0" presStyleCnt="7"/>
      <dgm:spPr/>
      <dgm:t>
        <a:bodyPr/>
        <a:lstStyle/>
        <a:p>
          <a:endParaRPr lang="ru-RU"/>
        </a:p>
      </dgm:t>
    </dgm:pt>
    <dgm:pt modelId="{1941D102-5AD2-4AC6-BBAE-D8297A6D7ED6}" type="pres">
      <dgm:prSet presAssocID="{9E8FF07B-4553-425B-BB5D-908D984CD900}" presName="vertSpace2" presStyleLbl="node1" presStyleIdx="0" presStyleCnt="7"/>
      <dgm:spPr/>
    </dgm:pt>
    <dgm:pt modelId="{A112CDCE-8414-4601-A887-33F3F78371CB}" type="pres">
      <dgm:prSet presAssocID="{9E8FF07B-4553-425B-BB5D-908D984CD900}" presName="circle2" presStyleLbl="node1" presStyleIdx="1" presStyleCnt="7"/>
      <dgm:spPr/>
    </dgm:pt>
    <dgm:pt modelId="{9BD67337-47F4-4CF3-9848-DE00BEC64E78}" type="pres">
      <dgm:prSet presAssocID="{9E8FF07B-4553-425B-BB5D-908D984CD900}" presName="rect2" presStyleLbl="alignAcc1" presStyleIdx="1" presStyleCnt="7"/>
      <dgm:spPr/>
      <dgm:t>
        <a:bodyPr/>
        <a:lstStyle/>
        <a:p>
          <a:endParaRPr lang="ru-RU"/>
        </a:p>
      </dgm:t>
    </dgm:pt>
    <dgm:pt modelId="{400D8CA6-AD3F-46CB-BE03-D2E8FACB5FAD}" type="pres">
      <dgm:prSet presAssocID="{D7806DBD-7833-4325-95A3-8435EB4C1047}" presName="vertSpace3" presStyleLbl="node1" presStyleIdx="1" presStyleCnt="7"/>
      <dgm:spPr/>
    </dgm:pt>
    <dgm:pt modelId="{F017CDBE-B1EC-4FA0-8CD1-56CB50EB05A9}" type="pres">
      <dgm:prSet presAssocID="{D7806DBD-7833-4325-95A3-8435EB4C1047}" presName="circle3" presStyleLbl="node1" presStyleIdx="2" presStyleCnt="7"/>
      <dgm:spPr/>
    </dgm:pt>
    <dgm:pt modelId="{93829AD5-62CA-4689-8827-26C495130C85}" type="pres">
      <dgm:prSet presAssocID="{D7806DBD-7833-4325-95A3-8435EB4C1047}" presName="rect3" presStyleLbl="alignAcc1" presStyleIdx="2" presStyleCnt="7"/>
      <dgm:spPr/>
      <dgm:t>
        <a:bodyPr/>
        <a:lstStyle/>
        <a:p>
          <a:endParaRPr lang="ru-RU"/>
        </a:p>
      </dgm:t>
    </dgm:pt>
    <dgm:pt modelId="{70A0F419-5BAF-4DA5-B260-4D95460097A9}" type="pres">
      <dgm:prSet presAssocID="{E27918F8-3A88-4D8E-80DB-8A8CE8A51E7E}" presName="vertSpace4" presStyleLbl="node1" presStyleIdx="2" presStyleCnt="7"/>
      <dgm:spPr/>
    </dgm:pt>
    <dgm:pt modelId="{C82444A7-0E08-4BD4-81BE-D4159F89D5B8}" type="pres">
      <dgm:prSet presAssocID="{E27918F8-3A88-4D8E-80DB-8A8CE8A51E7E}" presName="circle4" presStyleLbl="node1" presStyleIdx="3" presStyleCnt="7"/>
      <dgm:spPr/>
    </dgm:pt>
    <dgm:pt modelId="{3816D644-C74D-43FB-BAD3-D6EF60CAB662}" type="pres">
      <dgm:prSet presAssocID="{E27918F8-3A88-4D8E-80DB-8A8CE8A51E7E}" presName="rect4" presStyleLbl="alignAcc1" presStyleIdx="3" presStyleCnt="7"/>
      <dgm:spPr/>
      <dgm:t>
        <a:bodyPr/>
        <a:lstStyle/>
        <a:p>
          <a:endParaRPr lang="ru-RU"/>
        </a:p>
      </dgm:t>
    </dgm:pt>
    <dgm:pt modelId="{C147C371-B243-4068-8E46-2FB629DA7446}" type="pres">
      <dgm:prSet presAssocID="{59F433B1-F6F9-4C41-8E11-0014DEAABF97}" presName="vertSpace5" presStyleLbl="node1" presStyleIdx="3" presStyleCnt="7"/>
      <dgm:spPr/>
    </dgm:pt>
    <dgm:pt modelId="{17D73CB0-7D6B-4B17-97CE-000DE1D21A4F}" type="pres">
      <dgm:prSet presAssocID="{59F433B1-F6F9-4C41-8E11-0014DEAABF97}" presName="circle5" presStyleLbl="node1" presStyleIdx="4" presStyleCnt="7"/>
      <dgm:spPr/>
    </dgm:pt>
    <dgm:pt modelId="{351091C6-472C-4F32-A737-7471825AC256}" type="pres">
      <dgm:prSet presAssocID="{59F433B1-F6F9-4C41-8E11-0014DEAABF97}" presName="rect5" presStyleLbl="alignAcc1" presStyleIdx="4" presStyleCnt="7"/>
      <dgm:spPr/>
      <dgm:t>
        <a:bodyPr/>
        <a:lstStyle/>
        <a:p>
          <a:endParaRPr lang="ru-RU"/>
        </a:p>
      </dgm:t>
    </dgm:pt>
    <dgm:pt modelId="{ED7A37E6-B87C-4745-A169-C10D6A2A1844}" type="pres">
      <dgm:prSet presAssocID="{3550EF6A-CCCC-482F-A9EC-21885F076835}" presName="vertSpace6" presStyleLbl="node1" presStyleIdx="4" presStyleCnt="7"/>
      <dgm:spPr/>
    </dgm:pt>
    <dgm:pt modelId="{07E43FF4-9378-42F2-88DD-29FA9D14B28D}" type="pres">
      <dgm:prSet presAssocID="{3550EF6A-CCCC-482F-A9EC-21885F076835}" presName="circle6" presStyleLbl="node1" presStyleIdx="5" presStyleCnt="7"/>
      <dgm:spPr/>
    </dgm:pt>
    <dgm:pt modelId="{34BDF5E3-A3EF-4942-BE4A-638DD3074B1E}" type="pres">
      <dgm:prSet presAssocID="{3550EF6A-CCCC-482F-A9EC-21885F076835}" presName="rect6" presStyleLbl="alignAcc1" presStyleIdx="5" presStyleCnt="7"/>
      <dgm:spPr/>
      <dgm:t>
        <a:bodyPr/>
        <a:lstStyle/>
        <a:p>
          <a:endParaRPr lang="ru-RU"/>
        </a:p>
      </dgm:t>
    </dgm:pt>
    <dgm:pt modelId="{D5622162-1B2E-4917-A765-A6278B3071B2}" type="pres">
      <dgm:prSet presAssocID="{B721C16B-9F2F-44BC-A169-333521C32D68}" presName="vertSpace7" presStyleLbl="node1" presStyleIdx="5" presStyleCnt="7"/>
      <dgm:spPr/>
    </dgm:pt>
    <dgm:pt modelId="{ECC9F066-C49A-4BDC-9221-DF3E935815E1}" type="pres">
      <dgm:prSet presAssocID="{B721C16B-9F2F-44BC-A169-333521C32D68}" presName="circle7" presStyleLbl="node1" presStyleIdx="6" presStyleCnt="7"/>
      <dgm:spPr/>
    </dgm:pt>
    <dgm:pt modelId="{BF4CF2DC-86A9-4AE3-B1EE-BF41761F5761}" type="pres">
      <dgm:prSet presAssocID="{B721C16B-9F2F-44BC-A169-333521C32D68}" presName="rect7" presStyleLbl="alignAcc1" presStyleIdx="6" presStyleCnt="7"/>
      <dgm:spPr/>
      <dgm:t>
        <a:bodyPr/>
        <a:lstStyle/>
        <a:p>
          <a:endParaRPr lang="ru-RU"/>
        </a:p>
      </dgm:t>
    </dgm:pt>
    <dgm:pt modelId="{5FD1F3CC-7B20-4E8D-B169-4CD6FC3C7315}" type="pres">
      <dgm:prSet presAssocID="{0ACCD574-C818-43E1-AEEB-1590E104B0B7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C0856-D406-4F7E-904E-17A20E5C94FE}" type="pres">
      <dgm:prSet presAssocID="{9E8FF07B-4553-425B-BB5D-908D984CD900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28B14-F953-4E8B-BBB1-9B94961790DF}" type="pres">
      <dgm:prSet presAssocID="{D7806DBD-7833-4325-95A3-8435EB4C1047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CB303-1BB7-4B81-829E-C9E0DBF9A8B8}" type="pres">
      <dgm:prSet presAssocID="{E27918F8-3A88-4D8E-80DB-8A8CE8A51E7E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AD0A0-E56A-4C52-99FA-3217C03DD893}" type="pres">
      <dgm:prSet presAssocID="{59F433B1-F6F9-4C41-8E11-0014DEAABF97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C9E06-9E51-480D-9809-2BB89580191F}" type="pres">
      <dgm:prSet presAssocID="{3550EF6A-CCCC-482F-A9EC-21885F076835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7AA3A6-3ACA-4BDB-AD48-6A732E73036E}" type="pres">
      <dgm:prSet presAssocID="{B721C16B-9F2F-44BC-A169-333521C32D68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C18C7E-A0CD-4598-A000-AE31707EBA60}" srcId="{51508BA6-B31A-4D5D-BACC-6C5E3878A39C}" destId="{D7806DBD-7833-4325-95A3-8435EB4C1047}" srcOrd="2" destOrd="0" parTransId="{0E41F09B-6C32-455B-97A3-601094BC0C2B}" sibTransId="{0F55066C-E115-49E7-A672-2FD4513297CD}"/>
    <dgm:cxn modelId="{8244DE24-138F-4EFF-9663-B3CF2B6FF812}" type="presOf" srcId="{E27918F8-3A88-4D8E-80DB-8A8CE8A51E7E}" destId="{3816D644-C74D-43FB-BAD3-D6EF60CAB662}" srcOrd="0" destOrd="0" presId="urn:microsoft.com/office/officeart/2005/8/layout/target3"/>
    <dgm:cxn modelId="{D71893EF-180C-486A-95C2-DAD49952D9F6}" type="presOf" srcId="{0ACCD574-C818-43E1-AEEB-1590E104B0B7}" destId="{5FD1F3CC-7B20-4E8D-B169-4CD6FC3C7315}" srcOrd="1" destOrd="0" presId="urn:microsoft.com/office/officeart/2005/8/layout/target3"/>
    <dgm:cxn modelId="{B809BA7E-6295-4569-922E-12B2E143804C}" type="presOf" srcId="{59F433B1-F6F9-4C41-8E11-0014DEAABF97}" destId="{351091C6-472C-4F32-A737-7471825AC256}" srcOrd="0" destOrd="0" presId="urn:microsoft.com/office/officeart/2005/8/layout/target3"/>
    <dgm:cxn modelId="{07A18C81-F5F5-47BE-A2CD-F54D10862E2D}" type="presOf" srcId="{59F433B1-F6F9-4C41-8E11-0014DEAABF97}" destId="{C36AD0A0-E56A-4C52-99FA-3217C03DD893}" srcOrd="1" destOrd="0" presId="urn:microsoft.com/office/officeart/2005/8/layout/target3"/>
    <dgm:cxn modelId="{A44E8297-E0C6-4F47-A28C-4DC57FEA87C9}" type="presOf" srcId="{9E8FF07B-4553-425B-BB5D-908D984CD900}" destId="{51BC0856-D406-4F7E-904E-17A20E5C94FE}" srcOrd="1" destOrd="0" presId="urn:microsoft.com/office/officeart/2005/8/layout/target3"/>
    <dgm:cxn modelId="{17BBCB6E-FB42-4FA0-9077-B21C81E5E5CB}" type="presOf" srcId="{0ACCD574-C818-43E1-AEEB-1590E104B0B7}" destId="{0CA9A2EC-4D3F-422F-A246-01EA4D629228}" srcOrd="0" destOrd="0" presId="urn:microsoft.com/office/officeart/2005/8/layout/target3"/>
    <dgm:cxn modelId="{331C928A-CDCC-4644-82F8-CC91D9CD13FB}" type="presOf" srcId="{3550EF6A-CCCC-482F-A9EC-21885F076835}" destId="{34BDF5E3-A3EF-4942-BE4A-638DD3074B1E}" srcOrd="0" destOrd="0" presId="urn:microsoft.com/office/officeart/2005/8/layout/target3"/>
    <dgm:cxn modelId="{9FE810CD-2FD4-49D8-953A-D1D2AA9DD910}" srcId="{51508BA6-B31A-4D5D-BACC-6C5E3878A39C}" destId="{9E8FF07B-4553-425B-BB5D-908D984CD900}" srcOrd="1" destOrd="0" parTransId="{789E12A5-68B9-4C19-8A57-EF39F8A76DE8}" sibTransId="{F67396E9-7FEC-4EC6-A09D-7B02312B3177}"/>
    <dgm:cxn modelId="{0C530F87-3164-4511-A572-2941DBD69526}" type="presOf" srcId="{B721C16B-9F2F-44BC-A169-333521C32D68}" destId="{C97AA3A6-3ACA-4BDB-AD48-6A732E73036E}" srcOrd="1" destOrd="0" presId="urn:microsoft.com/office/officeart/2005/8/layout/target3"/>
    <dgm:cxn modelId="{32CA579F-FAD0-402C-B2C2-8C31538E7D73}" type="presOf" srcId="{9E8FF07B-4553-425B-BB5D-908D984CD900}" destId="{9BD67337-47F4-4CF3-9848-DE00BEC64E78}" srcOrd="0" destOrd="0" presId="urn:microsoft.com/office/officeart/2005/8/layout/target3"/>
    <dgm:cxn modelId="{B688A54A-0A54-4C86-9FF9-F795F041A10A}" type="presOf" srcId="{D7806DBD-7833-4325-95A3-8435EB4C1047}" destId="{93829AD5-62CA-4689-8827-26C495130C85}" srcOrd="0" destOrd="0" presId="urn:microsoft.com/office/officeart/2005/8/layout/target3"/>
    <dgm:cxn modelId="{43D26604-CBB8-4E22-A4AC-22CE23C6A1A2}" srcId="{51508BA6-B31A-4D5D-BACC-6C5E3878A39C}" destId="{B721C16B-9F2F-44BC-A169-333521C32D68}" srcOrd="6" destOrd="0" parTransId="{C3E7BF90-3FEA-4A2F-A2CB-800359254890}" sibTransId="{89AE273B-F643-4322-9E3F-41FD84631594}"/>
    <dgm:cxn modelId="{E9D45E9F-3D14-4154-9C1C-D4511523E033}" srcId="{51508BA6-B31A-4D5D-BACC-6C5E3878A39C}" destId="{3550EF6A-CCCC-482F-A9EC-21885F076835}" srcOrd="5" destOrd="0" parTransId="{D593D1EB-4CED-4FD0-8695-C6064E170079}" sibTransId="{BB67350F-CD4E-4092-8267-4D7EA7F311F9}"/>
    <dgm:cxn modelId="{CD3EBFC8-F7B5-4DE6-B321-D6ED6078B992}" type="presOf" srcId="{B721C16B-9F2F-44BC-A169-333521C32D68}" destId="{BF4CF2DC-86A9-4AE3-B1EE-BF41761F5761}" srcOrd="0" destOrd="0" presId="urn:microsoft.com/office/officeart/2005/8/layout/target3"/>
    <dgm:cxn modelId="{E06E86CE-9C82-42FF-BAF2-A7CC1C7D264E}" type="presOf" srcId="{3550EF6A-CCCC-482F-A9EC-21885F076835}" destId="{DDBC9E06-9E51-480D-9809-2BB89580191F}" srcOrd="1" destOrd="0" presId="urn:microsoft.com/office/officeart/2005/8/layout/target3"/>
    <dgm:cxn modelId="{D933B8CA-7AB5-4ECC-9427-0AC9B01A69A4}" srcId="{51508BA6-B31A-4D5D-BACC-6C5E3878A39C}" destId="{E27918F8-3A88-4D8E-80DB-8A8CE8A51E7E}" srcOrd="3" destOrd="0" parTransId="{408BAC5D-5EA2-45F7-B385-6CE50E3B702B}" sibTransId="{519332B9-37E0-4456-A116-80AF3F264538}"/>
    <dgm:cxn modelId="{67C32F85-01A4-4CA0-8879-DDEB41C25F78}" type="presOf" srcId="{D7806DBD-7833-4325-95A3-8435EB4C1047}" destId="{E7028B14-F953-4E8B-BBB1-9B94961790DF}" srcOrd="1" destOrd="0" presId="urn:microsoft.com/office/officeart/2005/8/layout/target3"/>
    <dgm:cxn modelId="{7F2A4C11-FC6B-4F67-A81B-02F0FAFD2B35}" type="presOf" srcId="{E27918F8-3A88-4D8E-80DB-8A8CE8A51E7E}" destId="{79CCB303-1BB7-4B81-829E-C9E0DBF9A8B8}" srcOrd="1" destOrd="0" presId="urn:microsoft.com/office/officeart/2005/8/layout/target3"/>
    <dgm:cxn modelId="{F13A4A79-2D46-4088-866C-22D27019F36D}" srcId="{51508BA6-B31A-4D5D-BACC-6C5E3878A39C}" destId="{59F433B1-F6F9-4C41-8E11-0014DEAABF97}" srcOrd="4" destOrd="0" parTransId="{8DC2F040-2501-4F83-810A-E5D2574B192F}" sibTransId="{81D4422A-4049-4F3D-9E17-4DF2D87A8B89}"/>
    <dgm:cxn modelId="{79FB5A43-536C-4FB6-8140-D8373945BE3E}" type="presOf" srcId="{51508BA6-B31A-4D5D-BACC-6C5E3878A39C}" destId="{9A3A4A3F-FFAD-4B28-B92C-4F1EB4A3B783}" srcOrd="0" destOrd="0" presId="urn:microsoft.com/office/officeart/2005/8/layout/target3"/>
    <dgm:cxn modelId="{5D9E6EBC-B599-43D3-9C94-7772DBCD4364}" srcId="{51508BA6-B31A-4D5D-BACC-6C5E3878A39C}" destId="{0ACCD574-C818-43E1-AEEB-1590E104B0B7}" srcOrd="0" destOrd="0" parTransId="{A13E4B8D-9E6B-4BE0-ACC7-C89DD9D1EF4A}" sibTransId="{B1C7356C-F3D1-4360-B8A4-3575767E22C3}"/>
    <dgm:cxn modelId="{9F3E98B8-319F-43D9-B0A8-EAC48EC067FF}" type="presParOf" srcId="{9A3A4A3F-FFAD-4B28-B92C-4F1EB4A3B783}" destId="{782C830F-8160-426E-8BD2-666744A6196F}" srcOrd="0" destOrd="0" presId="urn:microsoft.com/office/officeart/2005/8/layout/target3"/>
    <dgm:cxn modelId="{0861CC7A-CE37-40AF-A6E1-41801940338C}" type="presParOf" srcId="{9A3A4A3F-FFAD-4B28-B92C-4F1EB4A3B783}" destId="{CD2CF14E-A0EF-4774-AC4E-1CDB8A3A5722}" srcOrd="1" destOrd="0" presId="urn:microsoft.com/office/officeart/2005/8/layout/target3"/>
    <dgm:cxn modelId="{B5C7C91A-39B7-49F1-8FAE-F8DAAF7D317F}" type="presParOf" srcId="{9A3A4A3F-FFAD-4B28-B92C-4F1EB4A3B783}" destId="{0CA9A2EC-4D3F-422F-A246-01EA4D629228}" srcOrd="2" destOrd="0" presId="urn:microsoft.com/office/officeart/2005/8/layout/target3"/>
    <dgm:cxn modelId="{FE3E410E-35B0-4DDE-99CB-C2B13FDE34AB}" type="presParOf" srcId="{9A3A4A3F-FFAD-4B28-B92C-4F1EB4A3B783}" destId="{1941D102-5AD2-4AC6-BBAE-D8297A6D7ED6}" srcOrd="3" destOrd="0" presId="urn:microsoft.com/office/officeart/2005/8/layout/target3"/>
    <dgm:cxn modelId="{6E323F01-6A82-41D1-8F97-C51DFA6A6A0A}" type="presParOf" srcId="{9A3A4A3F-FFAD-4B28-B92C-4F1EB4A3B783}" destId="{A112CDCE-8414-4601-A887-33F3F78371CB}" srcOrd="4" destOrd="0" presId="urn:microsoft.com/office/officeart/2005/8/layout/target3"/>
    <dgm:cxn modelId="{CD1D313C-45A1-4A50-B0FC-D26256D17344}" type="presParOf" srcId="{9A3A4A3F-FFAD-4B28-B92C-4F1EB4A3B783}" destId="{9BD67337-47F4-4CF3-9848-DE00BEC64E78}" srcOrd="5" destOrd="0" presId="urn:microsoft.com/office/officeart/2005/8/layout/target3"/>
    <dgm:cxn modelId="{915AC959-C8B9-4F27-B57A-E1305AC519AE}" type="presParOf" srcId="{9A3A4A3F-FFAD-4B28-B92C-4F1EB4A3B783}" destId="{400D8CA6-AD3F-46CB-BE03-D2E8FACB5FAD}" srcOrd="6" destOrd="0" presId="urn:microsoft.com/office/officeart/2005/8/layout/target3"/>
    <dgm:cxn modelId="{CCCA00C6-E7CC-4E7B-B4A7-F00F6C40D3E5}" type="presParOf" srcId="{9A3A4A3F-FFAD-4B28-B92C-4F1EB4A3B783}" destId="{F017CDBE-B1EC-4FA0-8CD1-56CB50EB05A9}" srcOrd="7" destOrd="0" presId="urn:microsoft.com/office/officeart/2005/8/layout/target3"/>
    <dgm:cxn modelId="{04FC73FF-434A-4C9A-9FF1-96F30272F9DF}" type="presParOf" srcId="{9A3A4A3F-FFAD-4B28-B92C-4F1EB4A3B783}" destId="{93829AD5-62CA-4689-8827-26C495130C85}" srcOrd="8" destOrd="0" presId="urn:microsoft.com/office/officeart/2005/8/layout/target3"/>
    <dgm:cxn modelId="{A72610D2-38A0-4663-BE88-F2B57B043A27}" type="presParOf" srcId="{9A3A4A3F-FFAD-4B28-B92C-4F1EB4A3B783}" destId="{70A0F419-5BAF-4DA5-B260-4D95460097A9}" srcOrd="9" destOrd="0" presId="urn:microsoft.com/office/officeart/2005/8/layout/target3"/>
    <dgm:cxn modelId="{F12B5534-085E-43AD-AECE-A70F5B4061D5}" type="presParOf" srcId="{9A3A4A3F-FFAD-4B28-B92C-4F1EB4A3B783}" destId="{C82444A7-0E08-4BD4-81BE-D4159F89D5B8}" srcOrd="10" destOrd="0" presId="urn:microsoft.com/office/officeart/2005/8/layout/target3"/>
    <dgm:cxn modelId="{5E24804B-FCB7-45AB-B47D-079685E9AA06}" type="presParOf" srcId="{9A3A4A3F-FFAD-4B28-B92C-4F1EB4A3B783}" destId="{3816D644-C74D-43FB-BAD3-D6EF60CAB662}" srcOrd="11" destOrd="0" presId="urn:microsoft.com/office/officeart/2005/8/layout/target3"/>
    <dgm:cxn modelId="{2BF68050-F950-4882-A1FF-14DCA975E114}" type="presParOf" srcId="{9A3A4A3F-FFAD-4B28-B92C-4F1EB4A3B783}" destId="{C147C371-B243-4068-8E46-2FB629DA7446}" srcOrd="12" destOrd="0" presId="urn:microsoft.com/office/officeart/2005/8/layout/target3"/>
    <dgm:cxn modelId="{8FEBE1A1-FF9F-4D23-B8BF-FE56F82E07C6}" type="presParOf" srcId="{9A3A4A3F-FFAD-4B28-B92C-4F1EB4A3B783}" destId="{17D73CB0-7D6B-4B17-97CE-000DE1D21A4F}" srcOrd="13" destOrd="0" presId="urn:microsoft.com/office/officeart/2005/8/layout/target3"/>
    <dgm:cxn modelId="{90D7ACAD-8964-44F8-B0A0-5DC2288C5BBB}" type="presParOf" srcId="{9A3A4A3F-FFAD-4B28-B92C-4F1EB4A3B783}" destId="{351091C6-472C-4F32-A737-7471825AC256}" srcOrd="14" destOrd="0" presId="urn:microsoft.com/office/officeart/2005/8/layout/target3"/>
    <dgm:cxn modelId="{123FB7B4-36FD-4BE2-A159-F523C676D489}" type="presParOf" srcId="{9A3A4A3F-FFAD-4B28-B92C-4F1EB4A3B783}" destId="{ED7A37E6-B87C-4745-A169-C10D6A2A1844}" srcOrd="15" destOrd="0" presId="urn:microsoft.com/office/officeart/2005/8/layout/target3"/>
    <dgm:cxn modelId="{CD6BC5EA-39B3-423A-AD8F-33CFAF563AE2}" type="presParOf" srcId="{9A3A4A3F-FFAD-4B28-B92C-4F1EB4A3B783}" destId="{07E43FF4-9378-42F2-88DD-29FA9D14B28D}" srcOrd="16" destOrd="0" presId="urn:microsoft.com/office/officeart/2005/8/layout/target3"/>
    <dgm:cxn modelId="{F49BDC05-B2E7-4331-BBDC-A067E1F63A21}" type="presParOf" srcId="{9A3A4A3F-FFAD-4B28-B92C-4F1EB4A3B783}" destId="{34BDF5E3-A3EF-4942-BE4A-638DD3074B1E}" srcOrd="17" destOrd="0" presId="urn:microsoft.com/office/officeart/2005/8/layout/target3"/>
    <dgm:cxn modelId="{2EA90649-7226-4CDD-A458-2FC94A4B2A2B}" type="presParOf" srcId="{9A3A4A3F-FFAD-4B28-B92C-4F1EB4A3B783}" destId="{D5622162-1B2E-4917-A765-A6278B3071B2}" srcOrd="18" destOrd="0" presId="urn:microsoft.com/office/officeart/2005/8/layout/target3"/>
    <dgm:cxn modelId="{E2619EDE-4FCE-48E2-A438-F3566616F033}" type="presParOf" srcId="{9A3A4A3F-FFAD-4B28-B92C-4F1EB4A3B783}" destId="{ECC9F066-C49A-4BDC-9221-DF3E935815E1}" srcOrd="19" destOrd="0" presId="urn:microsoft.com/office/officeart/2005/8/layout/target3"/>
    <dgm:cxn modelId="{1ACB9683-1B74-49F3-BF25-C05B2D5DFD5F}" type="presParOf" srcId="{9A3A4A3F-FFAD-4B28-B92C-4F1EB4A3B783}" destId="{BF4CF2DC-86A9-4AE3-B1EE-BF41761F5761}" srcOrd="20" destOrd="0" presId="urn:microsoft.com/office/officeart/2005/8/layout/target3"/>
    <dgm:cxn modelId="{09AA63BE-62BC-4CD8-AC10-5D1B246FA47E}" type="presParOf" srcId="{9A3A4A3F-FFAD-4B28-B92C-4F1EB4A3B783}" destId="{5FD1F3CC-7B20-4E8D-B169-4CD6FC3C7315}" srcOrd="21" destOrd="0" presId="urn:microsoft.com/office/officeart/2005/8/layout/target3"/>
    <dgm:cxn modelId="{16B2D6B6-2C37-4B18-829D-30652CD22216}" type="presParOf" srcId="{9A3A4A3F-FFAD-4B28-B92C-4F1EB4A3B783}" destId="{51BC0856-D406-4F7E-904E-17A20E5C94FE}" srcOrd="22" destOrd="0" presId="urn:microsoft.com/office/officeart/2005/8/layout/target3"/>
    <dgm:cxn modelId="{91150474-070E-43C8-BC89-F034379557C8}" type="presParOf" srcId="{9A3A4A3F-FFAD-4B28-B92C-4F1EB4A3B783}" destId="{E7028B14-F953-4E8B-BBB1-9B94961790DF}" srcOrd="23" destOrd="0" presId="urn:microsoft.com/office/officeart/2005/8/layout/target3"/>
    <dgm:cxn modelId="{546ED125-911D-4E89-BE72-7CBEC031F8DC}" type="presParOf" srcId="{9A3A4A3F-FFAD-4B28-B92C-4F1EB4A3B783}" destId="{79CCB303-1BB7-4B81-829E-C9E0DBF9A8B8}" srcOrd="24" destOrd="0" presId="urn:microsoft.com/office/officeart/2005/8/layout/target3"/>
    <dgm:cxn modelId="{365881E2-A384-47B5-A52A-3CAAD32C3D1B}" type="presParOf" srcId="{9A3A4A3F-FFAD-4B28-B92C-4F1EB4A3B783}" destId="{C36AD0A0-E56A-4C52-99FA-3217C03DD893}" srcOrd="25" destOrd="0" presId="urn:microsoft.com/office/officeart/2005/8/layout/target3"/>
    <dgm:cxn modelId="{E1791260-C81B-4C52-8952-58E3D5A32D6F}" type="presParOf" srcId="{9A3A4A3F-FFAD-4B28-B92C-4F1EB4A3B783}" destId="{DDBC9E06-9E51-480D-9809-2BB89580191F}" srcOrd="26" destOrd="0" presId="urn:microsoft.com/office/officeart/2005/8/layout/target3"/>
    <dgm:cxn modelId="{FC92975B-F9AF-4122-BE32-AB2FD61BCF6F}" type="presParOf" srcId="{9A3A4A3F-FFAD-4B28-B92C-4F1EB4A3B783}" destId="{C97AA3A6-3ACA-4BDB-AD48-6A732E73036E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B7F5E-1D8B-4AC8-A3E4-1AF296BB68C2}">
      <dsp:nvSpPr>
        <dsp:cNvPr id="0" name=""/>
        <dsp:cNvSpPr/>
      </dsp:nvSpPr>
      <dsp:spPr>
        <a:xfrm>
          <a:off x="0" y="2228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Основные понятия</a:t>
          </a:r>
          <a:endParaRPr lang="ru-RU" sz="1200" kern="1200" dirty="0">
            <a:solidFill>
              <a:srgbClr val="C00000"/>
            </a:solidFill>
          </a:endParaRPr>
        </a:p>
      </dsp:txBody>
      <dsp:txXfrm>
        <a:off x="21501" y="23729"/>
        <a:ext cx="8559659" cy="397448"/>
      </dsp:txXfrm>
    </dsp:sp>
    <dsp:sp modelId="{7ACC8AAD-CC97-425B-B901-E7AEB5A9A06F}">
      <dsp:nvSpPr>
        <dsp:cNvPr id="0" name=""/>
        <dsp:cNvSpPr/>
      </dsp:nvSpPr>
      <dsp:spPr>
        <a:xfrm>
          <a:off x="0" y="454631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</a:t>
          </a:r>
          <a:r>
            <a:rPr lang="ru-RU" sz="1000" kern="1200" dirty="0" smtClean="0"/>
            <a:t> 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kern="1200" dirty="0"/>
        </a:p>
      </dsp:txBody>
      <dsp:txXfrm>
        <a:off x="21501" y="476132"/>
        <a:ext cx="8559659" cy="397448"/>
      </dsp:txXfrm>
    </dsp:sp>
    <dsp:sp modelId="{A0CED371-6EC6-44BC-ADF2-C262A3A2C0F6}">
      <dsp:nvSpPr>
        <dsp:cNvPr id="0" name=""/>
        <dsp:cNvSpPr/>
      </dsp:nvSpPr>
      <dsp:spPr>
        <a:xfrm>
          <a:off x="0" y="907035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Очередной финансовый год </a:t>
          </a:r>
          <a:r>
            <a:rPr lang="ru-RU" sz="1000" kern="1200" dirty="0" smtClean="0"/>
            <a:t>– год, следующий за текущим финансовым годом.</a:t>
          </a:r>
          <a:endParaRPr lang="ru-RU" sz="1000" kern="1200" dirty="0"/>
        </a:p>
      </dsp:txBody>
      <dsp:txXfrm>
        <a:off x="21501" y="928536"/>
        <a:ext cx="8559659" cy="397448"/>
      </dsp:txXfrm>
    </dsp:sp>
    <dsp:sp modelId="{AA51AAAA-78E7-412C-891A-C06CB9EFE1E5}">
      <dsp:nvSpPr>
        <dsp:cNvPr id="0" name=""/>
        <dsp:cNvSpPr/>
      </dsp:nvSpPr>
      <dsp:spPr>
        <a:xfrm>
          <a:off x="0" y="1359438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Плановый период </a:t>
          </a:r>
          <a:r>
            <a:rPr lang="ru-RU" sz="1000" kern="1200" dirty="0" smtClean="0"/>
            <a:t>– два финансовых года, следующие за очередным финансовым годом.</a:t>
          </a:r>
          <a:endParaRPr lang="ru-RU" sz="1000" kern="1200" dirty="0"/>
        </a:p>
      </dsp:txBody>
      <dsp:txXfrm>
        <a:off x="21501" y="1380939"/>
        <a:ext cx="8559659" cy="397448"/>
      </dsp:txXfrm>
    </dsp:sp>
    <dsp:sp modelId="{5CC59A48-2229-46ED-9884-9AFED4652FAE}">
      <dsp:nvSpPr>
        <dsp:cNvPr id="0" name=""/>
        <dsp:cNvSpPr/>
      </dsp:nvSpPr>
      <dsp:spPr>
        <a:xfrm>
          <a:off x="0" y="1811842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Бюджетная система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kern="1200" dirty="0"/>
        </a:p>
      </dsp:txBody>
      <dsp:txXfrm>
        <a:off x="21501" y="1833343"/>
        <a:ext cx="8559659" cy="397448"/>
      </dsp:txXfrm>
    </dsp:sp>
    <dsp:sp modelId="{40DF5348-9FAD-4B79-B25F-2B1EC67A6735}">
      <dsp:nvSpPr>
        <dsp:cNvPr id="0" name=""/>
        <dsp:cNvSpPr/>
      </dsp:nvSpPr>
      <dsp:spPr>
        <a:xfrm>
          <a:off x="0" y="2264246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Доходы бюджета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денежные средства, поступающие в бюджет в соответствии с законодательством.</a:t>
          </a:r>
          <a:endParaRPr lang="ru-RU" sz="1000" kern="1200" dirty="0"/>
        </a:p>
      </dsp:txBody>
      <dsp:txXfrm>
        <a:off x="21501" y="2285747"/>
        <a:ext cx="8559659" cy="397448"/>
      </dsp:txXfrm>
    </dsp:sp>
    <dsp:sp modelId="{9869F447-8445-4C55-A9C7-43A69C7AF97C}">
      <dsp:nvSpPr>
        <dsp:cNvPr id="0" name=""/>
        <dsp:cNvSpPr/>
      </dsp:nvSpPr>
      <dsp:spPr>
        <a:xfrm>
          <a:off x="0" y="2716649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Расходы бюджета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kern="1200" dirty="0"/>
        </a:p>
      </dsp:txBody>
      <dsp:txXfrm>
        <a:off x="21501" y="2738150"/>
        <a:ext cx="8559659" cy="397448"/>
      </dsp:txXfrm>
    </dsp:sp>
    <dsp:sp modelId="{99E30AD0-E360-4BCE-B457-21C3C634C0E6}">
      <dsp:nvSpPr>
        <dsp:cNvPr id="0" name=""/>
        <dsp:cNvSpPr/>
      </dsp:nvSpPr>
      <dsp:spPr>
        <a:xfrm>
          <a:off x="0" y="3169053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ассигнования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kern="1200" dirty="0"/>
        </a:p>
      </dsp:txBody>
      <dsp:txXfrm>
        <a:off x="21501" y="3190554"/>
        <a:ext cx="8559659" cy="397448"/>
      </dsp:txXfrm>
    </dsp:sp>
    <dsp:sp modelId="{61EBC438-04BE-4BFE-ABD5-55CEED454B9D}">
      <dsp:nvSpPr>
        <dsp:cNvPr id="0" name=""/>
        <dsp:cNvSpPr/>
      </dsp:nvSpPr>
      <dsp:spPr>
        <a:xfrm>
          <a:off x="0" y="3621456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обязательства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kern="1200" dirty="0"/>
        </a:p>
      </dsp:txBody>
      <dsp:txXfrm>
        <a:off x="21501" y="3642957"/>
        <a:ext cx="8559659" cy="397448"/>
      </dsp:txXfrm>
    </dsp:sp>
    <dsp:sp modelId="{ACE3586D-3D4B-435B-871A-26526D4F41C8}">
      <dsp:nvSpPr>
        <dsp:cNvPr id="0" name=""/>
        <dsp:cNvSpPr/>
      </dsp:nvSpPr>
      <dsp:spPr>
        <a:xfrm>
          <a:off x="0" y="4073860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Муниципальный долг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- долговые обязательства, принятые на себя муниципальным образованием.</a:t>
          </a:r>
          <a:endParaRPr lang="ru-RU" sz="1000" kern="1200" dirty="0"/>
        </a:p>
      </dsp:txBody>
      <dsp:txXfrm>
        <a:off x="21501" y="4095361"/>
        <a:ext cx="8559659" cy="397448"/>
      </dsp:txXfrm>
    </dsp:sp>
    <dsp:sp modelId="{5ED8F9DB-1622-4694-B52F-F5ABFC812751}">
      <dsp:nvSpPr>
        <dsp:cNvPr id="0" name=""/>
        <dsp:cNvSpPr/>
      </dsp:nvSpPr>
      <dsp:spPr>
        <a:xfrm>
          <a:off x="0" y="4526264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отношения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kern="1200" dirty="0"/>
        </a:p>
      </dsp:txBody>
      <dsp:txXfrm>
        <a:off x="21501" y="4547765"/>
        <a:ext cx="8559659" cy="397448"/>
      </dsp:txXfrm>
    </dsp:sp>
    <dsp:sp modelId="{01501D64-0FF3-4D51-B6B4-0F43EC2274AB}">
      <dsp:nvSpPr>
        <dsp:cNvPr id="0" name=""/>
        <dsp:cNvSpPr/>
      </dsp:nvSpPr>
      <dsp:spPr>
        <a:xfrm>
          <a:off x="0" y="4978667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трансферты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денежные средства, перечисляемые из одного бюджета бюджетной системы РФ другому.</a:t>
          </a:r>
          <a:endParaRPr lang="ru-RU" sz="1000" kern="1200" dirty="0"/>
        </a:p>
      </dsp:txBody>
      <dsp:txXfrm>
        <a:off x="21501" y="5000168"/>
        <a:ext cx="8559659" cy="397448"/>
      </dsp:txXfrm>
    </dsp:sp>
    <dsp:sp modelId="{636B99FD-433F-48F5-8DB6-117FB1FDEC1B}">
      <dsp:nvSpPr>
        <dsp:cNvPr id="0" name=""/>
        <dsp:cNvSpPr/>
      </dsp:nvSpPr>
      <dsp:spPr>
        <a:xfrm>
          <a:off x="0" y="5431071"/>
          <a:ext cx="8602661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kern="1200" dirty="0"/>
        </a:p>
      </dsp:txBody>
      <dsp:txXfrm>
        <a:off x="21501" y="5452572"/>
        <a:ext cx="8559659" cy="3974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557EF-2073-4675-9143-48F10004543B}">
      <dsp:nvSpPr>
        <dsp:cNvPr id="0" name=""/>
        <dsp:cNvSpPr/>
      </dsp:nvSpPr>
      <dsp:spPr>
        <a:xfrm>
          <a:off x="648107" y="0"/>
          <a:ext cx="7345216" cy="172819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97F9E-63AE-49EC-9869-1DC8CB338E8A}">
      <dsp:nvSpPr>
        <dsp:cNvPr id="0" name=""/>
        <dsp:cNvSpPr/>
      </dsp:nvSpPr>
      <dsp:spPr>
        <a:xfrm>
          <a:off x="472578" y="518457"/>
          <a:ext cx="7696274" cy="691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 проектом решением Думы </a:t>
          </a:r>
          <a:r>
            <a:rPr lang="ru-RU" sz="1300" kern="1200" dirty="0" err="1" smtClean="0"/>
            <a:t>Подымахинского</a:t>
          </a:r>
          <a:r>
            <a:rPr lang="ru-RU" sz="1300" kern="1200" dirty="0" smtClean="0"/>
            <a:t> сельского поселения «О бюджете </a:t>
          </a:r>
          <a:r>
            <a:rPr lang="ru-RU" sz="1300" kern="1200" dirty="0" err="1" smtClean="0"/>
            <a:t>Подымахинского</a:t>
          </a:r>
          <a:r>
            <a:rPr lang="ru-RU" sz="1300" kern="1200" dirty="0" smtClean="0"/>
            <a:t> муниципального образования на 2018 год и на плановый период 2019 и 2020 годов» можно ознакомиться в газете «Ленские вести. Документы» от 14 ноября 2017 года № 46</a:t>
          </a:r>
          <a:endParaRPr lang="ru-RU" sz="1300" kern="1200" dirty="0"/>
        </a:p>
      </dsp:txBody>
      <dsp:txXfrm>
        <a:off x="506323" y="552202"/>
        <a:ext cx="7628784" cy="623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C830F-8160-426E-8BD2-666744A6196F}">
      <dsp:nvSpPr>
        <dsp:cNvPr id="0" name=""/>
        <dsp:cNvSpPr/>
      </dsp:nvSpPr>
      <dsp:spPr>
        <a:xfrm>
          <a:off x="0" y="0"/>
          <a:ext cx="3672804" cy="367280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9A2EC-4D3F-422F-A246-01EA4D629228}">
      <dsp:nvSpPr>
        <dsp:cNvPr id="0" name=""/>
        <dsp:cNvSpPr/>
      </dsp:nvSpPr>
      <dsp:spPr>
        <a:xfrm>
          <a:off x="1836402" y="0"/>
          <a:ext cx="6478897" cy="36728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/>
            <a:t>Информация для контактов</a:t>
          </a:r>
          <a:endParaRPr lang="ru-RU" sz="1100" kern="1200" dirty="0"/>
        </a:p>
      </dsp:txBody>
      <dsp:txXfrm>
        <a:off x="1836402" y="0"/>
        <a:ext cx="6478897" cy="367279"/>
      </dsp:txXfrm>
    </dsp:sp>
    <dsp:sp modelId="{A112CDCE-8414-4601-A887-33F3F78371CB}">
      <dsp:nvSpPr>
        <dsp:cNvPr id="0" name=""/>
        <dsp:cNvSpPr/>
      </dsp:nvSpPr>
      <dsp:spPr>
        <a:xfrm>
          <a:off x="275460" y="367279"/>
          <a:ext cx="3121884" cy="312188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67337-47F4-4CF3-9848-DE00BEC64E78}">
      <dsp:nvSpPr>
        <dsp:cNvPr id="0" name=""/>
        <dsp:cNvSpPr/>
      </dsp:nvSpPr>
      <dsp:spPr>
        <a:xfrm>
          <a:off x="1836402" y="367279"/>
          <a:ext cx="6478897" cy="31218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Администрация Подымахинского сельского поселения 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err="1" smtClean="0"/>
            <a:t>Усть-Кутского</a:t>
          </a:r>
          <a:r>
            <a:rPr lang="ru-RU" sz="1100" kern="1200" dirty="0" smtClean="0"/>
            <a:t> муниципального района Иркутской области</a:t>
          </a:r>
          <a:endParaRPr lang="ru-RU" sz="1100" kern="1200" dirty="0"/>
        </a:p>
      </dsp:txBody>
      <dsp:txXfrm>
        <a:off x="1836402" y="367279"/>
        <a:ext cx="6478897" cy="367279"/>
      </dsp:txXfrm>
    </dsp:sp>
    <dsp:sp modelId="{F017CDBE-B1EC-4FA0-8CD1-56CB50EB05A9}">
      <dsp:nvSpPr>
        <dsp:cNvPr id="0" name=""/>
        <dsp:cNvSpPr/>
      </dsp:nvSpPr>
      <dsp:spPr>
        <a:xfrm>
          <a:off x="550920" y="734559"/>
          <a:ext cx="2570964" cy="25709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29AD5-62CA-4689-8827-26C495130C85}">
      <dsp:nvSpPr>
        <dsp:cNvPr id="0" name=""/>
        <dsp:cNvSpPr/>
      </dsp:nvSpPr>
      <dsp:spPr>
        <a:xfrm>
          <a:off x="1836402" y="734559"/>
          <a:ext cx="6478897" cy="25709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Адрес: </a:t>
          </a:r>
          <a:r>
            <a:rPr lang="en-US" sz="1300" kern="1200" smtClean="0"/>
            <a:t>666775</a:t>
          </a:r>
          <a:r>
            <a:rPr lang="ru-RU" sz="1300" kern="1200" smtClean="0"/>
            <a:t>, Иркутская область, Усть-Кутский район, п.Казарки, ул.Мира, 1</a:t>
          </a:r>
          <a:endParaRPr lang="ru-RU" sz="1300" kern="1200"/>
        </a:p>
      </dsp:txBody>
      <dsp:txXfrm>
        <a:off x="1836402" y="734559"/>
        <a:ext cx="6478897" cy="367279"/>
      </dsp:txXfrm>
    </dsp:sp>
    <dsp:sp modelId="{C82444A7-0E08-4BD4-81BE-D4159F89D5B8}">
      <dsp:nvSpPr>
        <dsp:cNvPr id="0" name=""/>
        <dsp:cNvSpPr/>
      </dsp:nvSpPr>
      <dsp:spPr>
        <a:xfrm>
          <a:off x="826380" y="1101839"/>
          <a:ext cx="2020044" cy="202004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6D644-C74D-43FB-BAD3-D6EF60CAB662}">
      <dsp:nvSpPr>
        <dsp:cNvPr id="0" name=""/>
        <dsp:cNvSpPr/>
      </dsp:nvSpPr>
      <dsp:spPr>
        <a:xfrm>
          <a:off x="1836402" y="1101839"/>
          <a:ext cx="6478897" cy="20200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тел.: 8 (39565) 79167, факс: 8 (39565) 79193, </a:t>
          </a:r>
          <a:r>
            <a:rPr lang="en-US" sz="1300" kern="1200" smtClean="0"/>
            <a:t>e-mail: </a:t>
          </a:r>
          <a:r>
            <a:rPr lang="en-US" sz="1300" u="sng" kern="1200" smtClean="0">
              <a:hlinkClick xmlns:r="http://schemas.openxmlformats.org/officeDocument/2006/relationships" r:id="rId1"/>
            </a:rPr>
            <a:t>podymahino</a:t>
          </a:r>
          <a:r>
            <a:rPr lang="ru-RU" sz="1300" u="sng" kern="1200" smtClean="0">
              <a:hlinkClick xmlns:r="http://schemas.openxmlformats.org/officeDocument/2006/relationships" r:id="rId1"/>
            </a:rPr>
            <a:t>@mail.ru</a:t>
          </a:r>
          <a:endParaRPr lang="ru-RU" sz="1300" kern="1200"/>
        </a:p>
      </dsp:txBody>
      <dsp:txXfrm>
        <a:off x="1836402" y="1101839"/>
        <a:ext cx="6478897" cy="367283"/>
      </dsp:txXfrm>
    </dsp:sp>
    <dsp:sp modelId="{17D73CB0-7D6B-4B17-97CE-000DE1D21A4F}">
      <dsp:nvSpPr>
        <dsp:cNvPr id="0" name=""/>
        <dsp:cNvSpPr/>
      </dsp:nvSpPr>
      <dsp:spPr>
        <a:xfrm>
          <a:off x="1101842" y="1469123"/>
          <a:ext cx="1469120" cy="146912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091C6-472C-4F32-A737-7471825AC256}">
      <dsp:nvSpPr>
        <dsp:cNvPr id="0" name=""/>
        <dsp:cNvSpPr/>
      </dsp:nvSpPr>
      <dsp:spPr>
        <a:xfrm>
          <a:off x="1836402" y="1469123"/>
          <a:ext cx="6478897" cy="14691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График работы:</a:t>
          </a:r>
          <a:endParaRPr lang="ru-RU" sz="1300" kern="1200"/>
        </a:p>
      </dsp:txBody>
      <dsp:txXfrm>
        <a:off x="1836402" y="1469123"/>
        <a:ext cx="6478897" cy="367279"/>
      </dsp:txXfrm>
    </dsp:sp>
    <dsp:sp modelId="{07E43FF4-9378-42F2-88DD-29FA9D14B28D}">
      <dsp:nvSpPr>
        <dsp:cNvPr id="0" name=""/>
        <dsp:cNvSpPr/>
      </dsp:nvSpPr>
      <dsp:spPr>
        <a:xfrm>
          <a:off x="1377302" y="1836403"/>
          <a:ext cx="918200" cy="9182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DF5E3-A3EF-4942-BE4A-638DD3074B1E}">
      <dsp:nvSpPr>
        <dsp:cNvPr id="0" name=""/>
        <dsp:cNvSpPr/>
      </dsp:nvSpPr>
      <dsp:spPr>
        <a:xfrm>
          <a:off x="1836402" y="1836403"/>
          <a:ext cx="6478897" cy="918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ПН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18:00        ВТ-ПТ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17:00 </a:t>
          </a:r>
          <a:endParaRPr lang="ru-RU" sz="1300" kern="1200" dirty="0"/>
        </a:p>
      </dsp:txBody>
      <dsp:txXfrm>
        <a:off x="1836402" y="1836403"/>
        <a:ext cx="6478897" cy="367279"/>
      </dsp:txXfrm>
    </dsp:sp>
    <dsp:sp modelId="{ECC9F066-C49A-4BDC-9221-DF3E935815E1}">
      <dsp:nvSpPr>
        <dsp:cNvPr id="0" name=""/>
        <dsp:cNvSpPr/>
      </dsp:nvSpPr>
      <dsp:spPr>
        <a:xfrm>
          <a:off x="1652762" y="2203683"/>
          <a:ext cx="367279" cy="3672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CF2DC-86A9-4AE3-B1EE-BF41761F5761}">
      <dsp:nvSpPr>
        <dsp:cNvPr id="0" name=""/>
        <dsp:cNvSpPr/>
      </dsp:nvSpPr>
      <dsp:spPr>
        <a:xfrm>
          <a:off x="1836402" y="2203683"/>
          <a:ext cx="6478897" cy="3672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перерыв на обед с 1</a:t>
          </a:r>
          <a:r>
            <a:rPr lang="en-US" sz="1300" kern="1200" dirty="0" smtClean="0"/>
            <a:t>3</a:t>
          </a:r>
          <a:r>
            <a:rPr lang="ru-RU" sz="1300" kern="1200" dirty="0" smtClean="0"/>
            <a:t>:00 до 1</a:t>
          </a:r>
          <a:r>
            <a:rPr lang="en-US" sz="1300" kern="1200" dirty="0" smtClean="0"/>
            <a:t>4</a:t>
          </a:r>
          <a:r>
            <a:rPr lang="ru-RU" sz="1300" kern="1200" dirty="0" smtClean="0"/>
            <a:t>:0             СБ-ВС - выходной</a:t>
          </a:r>
          <a:endParaRPr lang="ru-RU" sz="1300" kern="1200" dirty="0"/>
        </a:p>
      </dsp:txBody>
      <dsp:txXfrm>
        <a:off x="1836402" y="2203683"/>
        <a:ext cx="6478897" cy="367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0.35856</cdr:x>
      <cdr:y>0.15941</cdr:y>
    </cdr:from>
    <cdr:to>
      <cdr:x>0.53131</cdr:x>
      <cdr:y>0.29566</cdr:y>
    </cdr:to>
    <cdr:sp macro="" textlink="">
      <cdr:nvSpPr>
        <cdr:cNvPr id="1025" name="AutoShape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65696" y="619491"/>
          <a:ext cx="850694" cy="529495"/>
        </a:xfrm>
        <a:custGeom xmlns:a="http://schemas.openxmlformats.org/drawingml/2006/main">
          <a:avLst/>
          <a:gdLst>
            <a:gd name="T0" fmla="*/ 9250 w 21600"/>
            <a:gd name="T1" fmla="*/ 0 h 21600"/>
            <a:gd name="T2" fmla="*/ 3055 w 21600"/>
            <a:gd name="T3" fmla="*/ 21600 h 21600"/>
            <a:gd name="T4" fmla="*/ 9725 w 21600"/>
            <a:gd name="T5" fmla="*/ 8310 h 21600"/>
            <a:gd name="T6" fmla="*/ 15662 w 21600"/>
            <a:gd name="T7" fmla="*/ 14285 h 21600"/>
            <a:gd name="T8" fmla="*/ 21600 w 21600"/>
            <a:gd name="T9" fmla="*/ 8310 h 21600"/>
            <a:gd name="T10" fmla="*/ 17694720 60000 65536"/>
            <a:gd name="T11" fmla="*/ 5898240 60000 65536"/>
            <a:gd name="T12" fmla="*/ 5898240 60000 65536"/>
            <a:gd name="T13" fmla="*/ 5898240 60000 65536"/>
            <a:gd name="T14" fmla="*/ 0 60000 65536"/>
            <a:gd name="T15" fmla="*/ 0 w 21600"/>
            <a:gd name="T16" fmla="*/ 8310 h 21600"/>
            <a:gd name="T17" fmla="*/ 6110 w 21600"/>
            <a:gd name="T18" fmla="*/ 21600 h 21600"/>
          </a:gdLst>
          <a:ahLst/>
          <a:cxnLst>
            <a:cxn ang="T10">
              <a:pos x="T0" y="T1"/>
            </a:cxn>
            <a:cxn ang="T11">
              <a:pos x="T2" y="T3"/>
            </a:cxn>
            <a:cxn ang="T12">
              <a:pos x="T4" y="T5"/>
            </a:cxn>
            <a:cxn ang="T13">
              <a:pos x="T6" y="T7"/>
            </a:cxn>
            <a:cxn ang="T14">
              <a:pos x="T8" y="T9"/>
            </a:cxn>
          </a:cxnLst>
          <a:rect l="T15" t="T16" r="T17" b="T18"/>
          <a:pathLst>
            <a:path w="21600" h="21600">
              <a:moveTo>
                <a:pt x="15662" y="14285"/>
              </a:moveTo>
              <a:lnTo>
                <a:pt x="21600" y="8310"/>
              </a:lnTo>
              <a:lnTo>
                <a:pt x="18630" y="8310"/>
              </a:lnTo>
              <a:cubicBezTo>
                <a:pt x="18630" y="3721"/>
                <a:pt x="14430" y="0"/>
                <a:pt x="9250" y="0"/>
              </a:cubicBezTo>
              <a:cubicBezTo>
                <a:pt x="4141" y="0"/>
                <a:pt x="0" y="3799"/>
                <a:pt x="0" y="8485"/>
              </a:cubicBezTo>
              <a:lnTo>
                <a:pt x="0" y="21600"/>
              </a:lnTo>
              <a:lnTo>
                <a:pt x="6110" y="21600"/>
              </a:lnTo>
              <a:lnTo>
                <a:pt x="6110" y="8310"/>
              </a:lnTo>
              <a:cubicBezTo>
                <a:pt x="6110" y="6947"/>
                <a:pt x="7362" y="5842"/>
                <a:pt x="8907" y="5842"/>
              </a:cubicBezTo>
              <a:lnTo>
                <a:pt x="9725" y="5842"/>
              </a:lnTo>
              <a:cubicBezTo>
                <a:pt x="11269" y="5842"/>
                <a:pt x="12520" y="6947"/>
                <a:pt x="12520" y="8310"/>
              </a:cubicBezTo>
              <a:lnTo>
                <a:pt x="9725" y="8310"/>
              </a:lnTo>
              <a:close/>
            </a:path>
          </a:pathLst>
        </a:cu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0.53403</cdr:x>
      <cdr:y>0.173</cdr:y>
    </cdr:from>
    <cdr:to>
      <cdr:x>0.69028</cdr:x>
      <cdr:y>0.29575</cdr:y>
    </cdr:to>
    <cdr:sp macro="" textlink="">
      <cdr:nvSpPr>
        <cdr:cNvPr id="1026" name="AutoShap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629792" y="672318"/>
          <a:ext cx="769441" cy="477031"/>
        </a:xfrm>
        <a:custGeom xmlns:a="http://schemas.openxmlformats.org/drawingml/2006/main">
          <a:avLst/>
          <a:gdLst>
            <a:gd name="G0" fmla="+- 15126 0 0"/>
            <a:gd name="G1" fmla="+- 2912 0 0"/>
            <a:gd name="G2" fmla="+- 12158 0 2912"/>
            <a:gd name="G3" fmla="+- G2 0 2912"/>
            <a:gd name="G4" fmla="*/ G3 32768 32059"/>
            <a:gd name="G5" fmla="*/ G4 1 2"/>
            <a:gd name="G6" fmla="+- 21600 0 15126"/>
            <a:gd name="G7" fmla="*/ G6 2912 6079"/>
            <a:gd name="G8" fmla="+- G7 15126 0"/>
            <a:gd name="T0" fmla="*/ 15126 w 21600"/>
            <a:gd name="T1" fmla="*/ 0 h 21600"/>
            <a:gd name="T2" fmla="*/ 15126 w 21600"/>
            <a:gd name="T3" fmla="*/ 12158 h 21600"/>
            <a:gd name="T4" fmla="*/ 3237 w 21600"/>
            <a:gd name="T5" fmla="*/ 21600 h 21600"/>
            <a:gd name="T6" fmla="*/ 21600 w 21600"/>
            <a:gd name="T7" fmla="*/ 6079 h 21600"/>
            <a:gd name="T8" fmla="*/ 17694720 60000 65536"/>
            <a:gd name="T9" fmla="*/ 5898240 60000 65536"/>
            <a:gd name="T10" fmla="*/ 5898240 60000 65536"/>
            <a:gd name="T11" fmla="*/ 0 60000 65536"/>
            <a:gd name="T12" fmla="*/ 12427 w 21600"/>
            <a:gd name="T13" fmla="*/ G1 h 21600"/>
            <a:gd name="T14" fmla="*/ G8 w 21600"/>
            <a:gd name="T15" fmla="*/ G2 h 21600"/>
          </a:gdLst>
          <a:ahLst/>
          <a:cxnLst>
            <a:cxn ang="T8">
              <a:pos x="T0" y="T1"/>
            </a:cxn>
            <a:cxn ang="T9">
              <a:pos x="T2" y="T3"/>
            </a:cxn>
            <a:cxn ang="T10">
              <a:pos x="T4" y="T5"/>
            </a:cxn>
            <a:cxn ang="T11">
              <a:pos x="T6" y="T7"/>
            </a:cxn>
          </a:cxnLst>
          <a:rect l="T12" t="T13" r="T14" b="T15"/>
          <a:pathLst>
            <a:path w="21600" h="21600">
              <a:moveTo>
                <a:pt x="21600" y="6079"/>
              </a:moveTo>
              <a:lnTo>
                <a:pt x="15126" y="0"/>
              </a:lnTo>
              <a:lnTo>
                <a:pt x="15126" y="2912"/>
              </a:lnTo>
              <a:lnTo>
                <a:pt x="12427" y="2912"/>
              </a:lnTo>
              <a:cubicBezTo>
                <a:pt x="5564" y="2912"/>
                <a:pt x="0" y="7052"/>
                <a:pt x="0" y="12158"/>
              </a:cubicBezTo>
              <a:lnTo>
                <a:pt x="0" y="21600"/>
              </a:lnTo>
              <a:lnTo>
                <a:pt x="6474" y="21600"/>
              </a:lnTo>
              <a:lnTo>
                <a:pt x="6474" y="12158"/>
              </a:lnTo>
              <a:cubicBezTo>
                <a:pt x="6474" y="10550"/>
                <a:pt x="9139" y="9246"/>
                <a:pt x="12427" y="9246"/>
              </a:cubicBezTo>
              <a:lnTo>
                <a:pt x="15126" y="9246"/>
              </a:lnTo>
              <a:lnTo>
                <a:pt x="15126" y="12158"/>
              </a:lnTo>
              <a:close/>
            </a:path>
          </a:pathLst>
        </a:cu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0.7234</cdr:x>
      <cdr:y>0.15745</cdr:y>
    </cdr:from>
    <cdr:to>
      <cdr:x>0.88065</cdr:x>
      <cdr:y>0.2987</cdr:y>
    </cdr:to>
    <cdr:sp macro="" textlink="">
      <cdr:nvSpPr>
        <cdr:cNvPr id="1027" name="AutoShape 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562350" y="611863"/>
          <a:ext cx="774366" cy="548926"/>
        </a:xfrm>
        <a:custGeom xmlns:a="http://schemas.openxmlformats.org/drawingml/2006/main">
          <a:avLst/>
          <a:gdLst>
            <a:gd name="G0" fmla="+- 15126 0 0"/>
            <a:gd name="G1" fmla="+- 2912 0 0"/>
            <a:gd name="G2" fmla="+- 12158 0 2912"/>
            <a:gd name="G3" fmla="+- G2 0 2912"/>
            <a:gd name="G4" fmla="*/ G3 32768 32059"/>
            <a:gd name="G5" fmla="*/ G4 1 2"/>
            <a:gd name="G6" fmla="+- 21600 0 15126"/>
            <a:gd name="G7" fmla="*/ G6 2912 6079"/>
            <a:gd name="G8" fmla="+- G7 15126 0"/>
            <a:gd name="T0" fmla="*/ 15126 w 21600"/>
            <a:gd name="T1" fmla="*/ 0 h 21600"/>
            <a:gd name="T2" fmla="*/ 15126 w 21600"/>
            <a:gd name="T3" fmla="*/ 12158 h 21600"/>
            <a:gd name="T4" fmla="*/ 3237 w 21600"/>
            <a:gd name="T5" fmla="*/ 21600 h 21600"/>
            <a:gd name="T6" fmla="*/ 21600 w 21600"/>
            <a:gd name="T7" fmla="*/ 6079 h 21600"/>
            <a:gd name="T8" fmla="*/ 17694720 60000 65536"/>
            <a:gd name="T9" fmla="*/ 5898240 60000 65536"/>
            <a:gd name="T10" fmla="*/ 5898240 60000 65536"/>
            <a:gd name="T11" fmla="*/ 0 60000 65536"/>
            <a:gd name="T12" fmla="*/ 12427 w 21600"/>
            <a:gd name="T13" fmla="*/ G1 h 21600"/>
            <a:gd name="T14" fmla="*/ G8 w 21600"/>
            <a:gd name="T15" fmla="*/ G2 h 21600"/>
          </a:gdLst>
          <a:ahLst/>
          <a:cxnLst>
            <a:cxn ang="T8">
              <a:pos x="T0" y="T1"/>
            </a:cxn>
            <a:cxn ang="T9">
              <a:pos x="T2" y="T3"/>
            </a:cxn>
            <a:cxn ang="T10">
              <a:pos x="T4" y="T5"/>
            </a:cxn>
            <a:cxn ang="T11">
              <a:pos x="T6" y="T7"/>
            </a:cxn>
          </a:cxnLst>
          <a:rect l="T12" t="T13" r="T14" b="T15"/>
          <a:pathLst>
            <a:path w="21600" h="21600">
              <a:moveTo>
                <a:pt x="21600" y="6079"/>
              </a:moveTo>
              <a:lnTo>
                <a:pt x="15126" y="0"/>
              </a:lnTo>
              <a:lnTo>
                <a:pt x="15126" y="2912"/>
              </a:lnTo>
              <a:lnTo>
                <a:pt x="12427" y="2912"/>
              </a:lnTo>
              <a:cubicBezTo>
                <a:pt x="5564" y="2912"/>
                <a:pt x="0" y="7052"/>
                <a:pt x="0" y="12158"/>
              </a:cubicBezTo>
              <a:lnTo>
                <a:pt x="0" y="21600"/>
              </a:lnTo>
              <a:lnTo>
                <a:pt x="6474" y="21600"/>
              </a:lnTo>
              <a:lnTo>
                <a:pt x="6474" y="12158"/>
              </a:lnTo>
              <a:cubicBezTo>
                <a:pt x="6474" y="10550"/>
                <a:pt x="9139" y="9246"/>
                <a:pt x="12427" y="9246"/>
              </a:cubicBezTo>
              <a:lnTo>
                <a:pt x="15126" y="9246"/>
              </a:lnTo>
              <a:lnTo>
                <a:pt x="15126" y="12158"/>
              </a:lnTo>
              <a:close/>
            </a:path>
          </a:pathLst>
        </a:cu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0.41951</cdr:x>
      <cdr:y>0.15541</cdr:y>
    </cdr:from>
    <cdr:to>
      <cdr:x>0.50435</cdr:x>
      <cdr:y>0.19303</cdr:y>
    </cdr:to>
    <cdr:sp macro="" textlink="">
      <cdr:nvSpPr>
        <cdr:cNvPr id="102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065864" y="603972"/>
          <a:ext cx="417779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72%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0.60714</cdr:x>
      <cdr:y>0.18445</cdr:y>
    </cdr:from>
    <cdr:to>
      <cdr:x>0.68814</cdr:x>
      <cdr:y>0.2272</cdr:y>
    </cdr:to>
    <cdr:sp macro="" textlink="">
      <cdr:nvSpPr>
        <cdr:cNvPr id="1031" name="Text Box 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89832" y="716791"/>
          <a:ext cx="398878" cy="1661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110%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0.78261</cdr:x>
      <cdr:y>0.18342</cdr:y>
    </cdr:from>
    <cdr:to>
      <cdr:x>0.84008</cdr:x>
      <cdr:y>0.22103</cdr:y>
    </cdr:to>
    <cdr:sp macro="" textlink="">
      <cdr:nvSpPr>
        <cdr:cNvPr id="1033" name="Text Box 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53928" y="712788"/>
          <a:ext cx="282963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102%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0.21774</cdr:x>
      <cdr:y>0.44698</cdr:y>
    </cdr:from>
    <cdr:to>
      <cdr:x>0.23634</cdr:x>
      <cdr:y>0.55302</cdr:y>
    </cdr:to>
    <cdr:sp macro="" textlink="">
      <cdr:nvSpPr>
        <cdr:cNvPr id="1026" name="AutoShape 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3822956">
          <a:off x="1593912" y="2468419"/>
          <a:ext cx="539739" cy="152686"/>
        </a:xfrm>
        <a:prstGeom xmlns:a="http://schemas.openxmlformats.org/drawingml/2006/main" prst="notchedRightArrow">
          <a:avLst>
            <a:gd name="adj1" fmla="val 50000"/>
            <a:gd name="adj2" fmla="val 70691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99CC00" mc:Ignorable="a14" a14:legacySpreadsheetColorIndex="50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00FF00" mc:Ignorable="a14" a14:legacySpreadsheetColorIndex="11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0.20473</cdr:x>
      <cdr:y>0.1788</cdr:y>
    </cdr:from>
    <cdr:to>
      <cdr:x>0.2269</cdr:x>
      <cdr:y>0.2659</cdr:y>
    </cdr:to>
    <cdr:sp macro="" textlink="">
      <cdr:nvSpPr>
        <cdr:cNvPr id="1028" name="AutoShape 4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4071818">
          <a:off x="1549966" y="1040684"/>
          <a:ext cx="443284" cy="181951"/>
        </a:xfrm>
        <a:prstGeom xmlns:a="http://schemas.openxmlformats.org/drawingml/2006/main" prst="notchedRightArrow">
          <a:avLst>
            <a:gd name="adj1" fmla="val 50000"/>
            <a:gd name="adj2" fmla="val 4872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6600" mc:Ignorable="a14" a14:legacySpreadsheetColorIndex="53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993300" mc:Ignorable="a14" a14:legacySpreadsheetColorIndex="60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0.20415</cdr:x>
      <cdr:y>0.18943</cdr:y>
    </cdr:from>
    <cdr:to>
      <cdr:x>0.24755</cdr:x>
      <cdr:y>0.21815</cdr:y>
    </cdr:to>
    <cdr:sp macro="" textlink="">
      <cdr:nvSpPr>
        <cdr:cNvPr id="1032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75829" y="964084"/>
          <a:ext cx="356264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0%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0.0925</cdr:x>
      <cdr:y>0.07525</cdr:y>
    </cdr:from>
    <cdr:to>
      <cdr:x>0.1775</cdr:x>
      <cdr:y>0.14175</cdr:y>
    </cdr:to>
    <cdr:sp macro="" textlink="">
      <cdr:nvSpPr>
        <cdr:cNvPr id="1033" name="Rectangle 9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44497" y="343326"/>
          <a:ext cx="500348" cy="303405"/>
        </a:xfrm>
        <a:prstGeom xmlns:a="http://schemas.openxmlformats.org/drawingml/2006/main" prst="rect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>
              <a:solidFill>
                <a:srgbClr val="000000"/>
              </a:solidFill>
              <a:latin typeface="Arial Cyr"/>
              <a:cs typeface="Arial Cyr"/>
            </a:rPr>
            <a:t>всего:</a:t>
          </a:r>
        </a:p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10000,4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0.24125</cdr:x>
      <cdr:y>0.07525</cdr:y>
    </cdr:from>
    <cdr:to>
      <cdr:x>0.33275</cdr:x>
      <cdr:y>0.141</cdr:y>
    </cdr:to>
    <cdr:sp macro="" textlink="">
      <cdr:nvSpPr>
        <cdr:cNvPr id="1035" name="Rectangle 1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0106" y="343326"/>
          <a:ext cx="538610" cy="299983"/>
        </a:xfrm>
        <a:prstGeom xmlns:a="http://schemas.openxmlformats.org/drawingml/2006/main" prst="rect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>
              <a:solidFill>
                <a:srgbClr val="000000"/>
              </a:solidFill>
              <a:latin typeface="Arial Cyr"/>
              <a:cs typeface="Arial Cyr"/>
            </a:rPr>
            <a:t>всего:</a:t>
          </a:r>
        </a:p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8704,0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0.4055</cdr:x>
      <cdr:y>0.07825</cdr:y>
    </cdr:from>
    <cdr:to>
      <cdr:x>0.492</cdr:x>
      <cdr:y>0.144</cdr:y>
    </cdr:to>
    <cdr:sp macro="" textlink="">
      <cdr:nvSpPr>
        <cdr:cNvPr id="1037" name="Rectangle 1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386955" y="357014"/>
          <a:ext cx="509178" cy="299982"/>
        </a:xfrm>
        <a:prstGeom xmlns:a="http://schemas.openxmlformats.org/drawingml/2006/main" prst="rect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>
              <a:solidFill>
                <a:srgbClr val="000000"/>
              </a:solidFill>
              <a:latin typeface="Arial Cyr"/>
              <a:cs typeface="Arial Cyr"/>
            </a:rPr>
            <a:t>всего:</a:t>
          </a:r>
        </a:p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7596,8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0.56325</cdr:x>
      <cdr:y>0.07725</cdr:y>
    </cdr:from>
    <cdr:to>
      <cdr:x>0.647</cdr:x>
      <cdr:y>0.143</cdr:y>
    </cdr:to>
    <cdr:sp macro="" textlink="">
      <cdr:nvSpPr>
        <cdr:cNvPr id="1039" name="Rectangle 1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315543" y="352451"/>
          <a:ext cx="492990" cy="299983"/>
        </a:xfrm>
        <a:prstGeom xmlns:a="http://schemas.openxmlformats.org/drawingml/2006/main" prst="rect">
          <a:avLst/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>
              <a:solidFill>
                <a:srgbClr val="000000"/>
              </a:solidFill>
              <a:latin typeface="Arial Cyr"/>
              <a:cs typeface="Arial Cyr"/>
            </a:rPr>
            <a:t>всего:</a:t>
          </a:r>
        </a:p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7716,7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0.17825</cdr:x>
      <cdr:y>0.07925</cdr:y>
    </cdr:from>
    <cdr:to>
      <cdr:x>0.242</cdr:x>
      <cdr:y>0.13425</cdr:y>
    </cdr:to>
    <cdr:sp macro="" textlink="">
      <cdr:nvSpPr>
        <cdr:cNvPr id="1041" name="AutoShape 17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49260" y="361576"/>
          <a:ext cx="375261" cy="250936"/>
        </a:xfrm>
        <a:prstGeom xmlns:a="http://schemas.openxmlformats.org/drawingml/2006/main" prst="rightArrow">
          <a:avLst>
            <a:gd name="adj1" fmla="val 53333"/>
            <a:gd name="adj2" fmla="val 25457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87%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0.332</cdr:x>
      <cdr:y>0.07525</cdr:y>
    </cdr:from>
    <cdr:to>
      <cdr:x>0.40625</cdr:x>
      <cdr:y>0.1315</cdr:y>
    </cdr:to>
    <cdr:sp macro="" textlink="">
      <cdr:nvSpPr>
        <cdr:cNvPr id="1042" name="AutoShape 18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954301" y="343326"/>
          <a:ext cx="437069" cy="256639"/>
        </a:xfrm>
        <a:prstGeom xmlns:a="http://schemas.openxmlformats.org/drawingml/2006/main" prst="rightArrow">
          <a:avLst>
            <a:gd name="adj1" fmla="val 50000"/>
            <a:gd name="adj2" fmla="val 42576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0.492</cdr:x>
      <cdr:y>0.07825</cdr:y>
    </cdr:from>
    <cdr:to>
      <cdr:x>0.5565</cdr:x>
      <cdr:y>0.135</cdr:y>
    </cdr:to>
    <cdr:sp macro="" textlink="">
      <cdr:nvSpPr>
        <cdr:cNvPr id="1043" name="AutoShape 19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96133" y="357014"/>
          <a:ext cx="379676" cy="258920"/>
        </a:xfrm>
        <a:prstGeom xmlns:a="http://schemas.openxmlformats.org/drawingml/2006/main" prst="rightArrow">
          <a:avLst>
            <a:gd name="adj1" fmla="val 50000"/>
            <a:gd name="adj2" fmla="val 3666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FF" mc:Ignorable="a14" a14:legacySpreadsheetColorIndex="65"/>
        </a:solidFill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102%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0.45909</cdr:x>
      <cdr:y>0.71894</cdr:y>
    </cdr:from>
    <cdr:to>
      <cdr:x>0.52484</cdr:x>
      <cdr:y>0.74069</cdr:y>
    </cdr:to>
    <cdr:sp macro="" textlink="">
      <cdr:nvSpPr>
        <cdr:cNvPr id="1055" name="AutoShape 3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-396376">
          <a:off x="3768637" y="3659060"/>
          <a:ext cx="539739" cy="110697"/>
        </a:xfrm>
        <a:prstGeom xmlns:a="http://schemas.openxmlformats.org/drawingml/2006/main" prst="notchedRightArrow">
          <a:avLst>
            <a:gd name="adj1" fmla="val 98352"/>
            <a:gd name="adj2" fmla="val 5751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33CCCC" mc:Ignorable="a14" a14:legacySpreadsheetColorIndex="49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00FFFF" mc:Ignorable="a14" a14:legacySpreadsheetColorIndex="35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0.3364</cdr:x>
      <cdr:y>0.72449</cdr:y>
    </cdr:from>
    <cdr:to>
      <cdr:x>0.40215</cdr:x>
      <cdr:y>0.74624</cdr:y>
    </cdr:to>
    <cdr:sp macro="" textlink="">
      <cdr:nvSpPr>
        <cdr:cNvPr id="1056" name="AutoShape 32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454593">
          <a:off x="2761494" y="3687287"/>
          <a:ext cx="539739" cy="110697"/>
        </a:xfrm>
        <a:prstGeom xmlns:a="http://schemas.openxmlformats.org/drawingml/2006/main" prst="notchedRightArrow">
          <a:avLst>
            <a:gd name="adj1" fmla="val 98352"/>
            <a:gd name="adj2" fmla="val 5751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33CCCC" mc:Ignorable="a14" a14:legacySpreadsheetColorIndex="49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00FFFF" mc:Ignorable="a14" a14:legacySpreadsheetColorIndex="35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0.45967</cdr:x>
      <cdr:y>0.71291</cdr:y>
    </cdr:from>
    <cdr:to>
      <cdr:x>0.49414</cdr:x>
      <cdr:y>0.74164</cdr:y>
    </cdr:to>
    <cdr:sp macro="" textlink="">
      <cdr:nvSpPr>
        <cdr:cNvPr id="1059" name="Text Box 3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73413" y="3628380"/>
          <a:ext cx="282963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dirty="0" smtClean="0">
              <a:solidFill>
                <a:srgbClr val="000000"/>
              </a:solidFill>
              <a:latin typeface="Arial Cyr"/>
              <a:cs typeface="Arial Cyr"/>
            </a:rPr>
            <a:t>102</a:t>
          </a: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0.34523</cdr:x>
      <cdr:y>0.71712</cdr:y>
    </cdr:from>
    <cdr:to>
      <cdr:x>0.40149</cdr:x>
      <cdr:y>0.7465</cdr:y>
    </cdr:to>
    <cdr:sp macro="" textlink="">
      <cdr:nvSpPr>
        <cdr:cNvPr id="1060" name="Text Box 3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324215">
          <a:off x="2833972" y="3649796"/>
          <a:ext cx="461878" cy="14951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dirty="0" smtClean="0">
              <a:solidFill>
                <a:srgbClr val="000000"/>
              </a:solidFill>
              <a:latin typeface="Arial Cyr"/>
              <a:cs typeface="Arial Cyr"/>
            </a:rPr>
            <a:t>87</a:t>
          </a: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0.20995</cdr:x>
      <cdr:y>0.28563</cdr:y>
    </cdr:from>
    <cdr:to>
      <cdr:x>0.2812</cdr:x>
      <cdr:y>0.33812</cdr:y>
    </cdr:to>
    <cdr:sp macro="" textlink="">
      <cdr:nvSpPr>
        <cdr:cNvPr id="1065" name="AutoShape 4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19027647">
          <a:off x="1723479" y="1453716"/>
          <a:ext cx="584889" cy="267129"/>
        </a:xfrm>
        <a:prstGeom xmlns:a="http://schemas.openxmlformats.org/drawingml/2006/main" prst="notchedRightArrow">
          <a:avLst>
            <a:gd name="adj1" fmla="val 50000"/>
            <a:gd name="adj2" fmla="val 74134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00" mc:Ignorable="a14" a14:legacySpreadsheetColorIndex="13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FFCC99" mc:Ignorable="a14" a14:legacySpreadsheetColorIndex="47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0.20415</cdr:x>
      <cdr:y>0.47163</cdr:y>
    </cdr:from>
    <cdr:to>
      <cdr:x>0.22456</cdr:x>
      <cdr:y>0.50035</cdr:y>
    </cdr:to>
    <cdr:sp macro="" textlink="">
      <cdr:nvSpPr>
        <cdr:cNvPr id="1066" name="Text Box 4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75829" y="2400353"/>
          <a:ext cx="167546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0%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0.31818</cdr:x>
      <cdr:y>0.21772</cdr:y>
    </cdr:from>
    <cdr:to>
      <cdr:x>0.40218</cdr:x>
      <cdr:y>0.26372</cdr:y>
    </cdr:to>
    <cdr:sp macro="" textlink="">
      <cdr:nvSpPr>
        <cdr:cNvPr id="1067" name="AutoShape 43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611933" y="1108100"/>
          <a:ext cx="689553" cy="234118"/>
        </a:xfrm>
        <a:prstGeom xmlns:a="http://schemas.openxmlformats.org/drawingml/2006/main" prst="notchedRightArrow">
          <a:avLst>
            <a:gd name="adj1" fmla="val 50000"/>
            <a:gd name="adj2" fmla="val 5890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00" mc:Ignorable="a14" a14:legacySpreadsheetColorIndex="13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FFCC99" mc:Ignorable="a14" a14:legacySpreadsheetColorIndex="47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0.44099</cdr:x>
      <cdr:y>0.21772</cdr:y>
    </cdr:from>
    <cdr:to>
      <cdr:x>0.52349</cdr:x>
      <cdr:y>0.27431</cdr:y>
    </cdr:to>
    <cdr:sp macro="" textlink="">
      <cdr:nvSpPr>
        <cdr:cNvPr id="1069" name="AutoShape 45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620045" y="1108100"/>
          <a:ext cx="677240" cy="288032"/>
        </a:xfrm>
        <a:prstGeom xmlns:a="http://schemas.openxmlformats.org/drawingml/2006/main" prst="notchedRightArrow">
          <a:avLst>
            <a:gd name="adj1" fmla="val 50000"/>
            <a:gd name="adj2" fmla="val 5515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FFFF00" mc:Ignorable="a14" a14:legacySpreadsheetColorIndex="13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FFCC99" mc:Ignorable="a14" a14:legacySpreadsheetColorIndex="47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0.33572</cdr:x>
      <cdr:y>0.21772</cdr:y>
    </cdr:from>
    <cdr:to>
      <cdr:x>0.37019</cdr:x>
      <cdr:y>0.24645</cdr:y>
    </cdr:to>
    <cdr:sp macro="" textlink="">
      <cdr:nvSpPr>
        <cdr:cNvPr id="1071" name="Text Box 47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55949" y="1108100"/>
          <a:ext cx="282963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101%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0.45967</cdr:x>
      <cdr:y>0.23187</cdr:y>
    </cdr:from>
    <cdr:to>
      <cdr:x>0.49414</cdr:x>
      <cdr:y>0.26059</cdr:y>
    </cdr:to>
    <cdr:sp macro="" textlink="">
      <cdr:nvSpPr>
        <cdr:cNvPr id="1072" name="Text Box 4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73413" y="1180108"/>
          <a:ext cx="282963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103%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0.34137</cdr:x>
      <cdr:y>0.08839</cdr:y>
    </cdr:from>
    <cdr:to>
      <cdr:x>0.41262</cdr:x>
      <cdr:y>0.13014</cdr:y>
    </cdr:to>
    <cdr:sp macro="" textlink="">
      <cdr:nvSpPr>
        <cdr:cNvPr id="1073" name="Text Box 4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099296" y="497880"/>
          <a:ext cx="646873" cy="2351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87%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0.20491</cdr:x>
      <cdr:y>0.70608</cdr:y>
    </cdr:from>
    <cdr:to>
      <cdr:x>0.2775</cdr:x>
      <cdr:y>0.73419</cdr:y>
    </cdr:to>
    <cdr:sp macro="" textlink="">
      <cdr:nvSpPr>
        <cdr:cNvPr id="32" name="AutoShape 3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 rot="284457" flipV="1">
          <a:off x="1682079" y="3593625"/>
          <a:ext cx="595929" cy="143060"/>
        </a:xfrm>
        <a:prstGeom xmlns:a="http://schemas.openxmlformats.org/drawingml/2006/main" prst="notchedRightArrow">
          <a:avLst>
            <a:gd name="adj1" fmla="val 98352"/>
            <a:gd name="adj2" fmla="val 57510"/>
          </a:avLst>
        </a:prstGeom>
        <a:solidFill xmlns:a="http://schemas.openxmlformats.org/drawingml/2006/main">
          <a:srgbClr xmlns:mc="http://schemas.openxmlformats.org/markup-compatibility/2006" xmlns:a14="http://schemas.microsoft.com/office/drawing/2010/main" val="33CCCC" mc:Ignorable="a14" a14:legacySpreadsheetColorIndex="49"/>
        </a:solidFill>
        <a:ln xmlns:a="http://schemas.openxmlformats.org/drawingml/2006/main" w="76200" cmpd="tri">
          <a:solidFill>
            <a:srgbClr xmlns:mc="http://schemas.openxmlformats.org/markup-compatibility/2006" xmlns:a14="http://schemas.microsoft.com/office/drawing/2010/main" val="00FFFF" mc:Ignorable="a14" a14:legacySpreadsheetColorIndex="35"/>
          </a:solidFill>
          <a:miter lim="800000"/>
          <a:headEnd/>
          <a:tailEnd/>
        </a:ln>
      </cdr:spPr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0.21292</cdr:x>
      <cdr:y>0.69876</cdr:y>
    </cdr:from>
    <cdr:to>
      <cdr:x>0.28417</cdr:x>
      <cdr:y>0.73711</cdr:y>
    </cdr:to>
    <cdr:sp macro="" textlink="">
      <cdr:nvSpPr>
        <cdr:cNvPr id="102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1093482">
          <a:off x="1747837" y="3556372"/>
          <a:ext cx="584889" cy="1951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95%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  <cdr:relSizeAnchor xmlns:cdr="http://schemas.openxmlformats.org/drawingml/2006/chartDrawing">
    <cdr:from>
      <cdr:x>0.21292</cdr:x>
      <cdr:y>0.30261</cdr:y>
    </cdr:from>
    <cdr:to>
      <cdr:x>0.26555</cdr:x>
      <cdr:y>0.33134</cdr:y>
    </cdr:to>
    <cdr:sp macro="" textlink="">
      <cdr:nvSpPr>
        <cdr:cNvPr id="1030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19348961">
          <a:off x="1747837" y="1540148"/>
          <a:ext cx="432048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800" b="1" i="0" u="none" strike="noStrike" baseline="0" dirty="0" smtClean="0">
              <a:solidFill>
                <a:srgbClr val="000000"/>
              </a:solidFill>
              <a:latin typeface="Arial Cyr"/>
              <a:cs typeface="Arial Cyr"/>
            </a:rPr>
            <a:t>105%</a:t>
          </a:r>
          <a:endParaRPr lang="ru-RU" sz="800" b="1" i="0" u="none" strike="noStrike" baseline="0" dirty="0">
            <a:solidFill>
              <a:srgbClr val="000000"/>
            </a:solidFill>
            <a:latin typeface="Arial Cyr"/>
            <a:cs typeface="Arial Cyr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43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43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46125"/>
            <a:ext cx="4989512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43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444038"/>
            <a:ext cx="29543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7835B1-E491-4825-A90F-EF7A49936E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067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8975" y="2130425"/>
            <a:ext cx="7802563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6363" y="3886200"/>
            <a:ext cx="642778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45586-0F5D-45EF-B07B-523014C8B9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357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F0BE3-C240-4198-BE3A-5EBCEBB961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363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488" y="4406900"/>
            <a:ext cx="7802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5488" y="2906713"/>
            <a:ext cx="7802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E62679-5A27-4625-861B-D798ED6327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377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5663" y="1600200"/>
            <a:ext cx="40560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6910E-F6FD-4B16-B5B3-CB66DF4B66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443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8788" y="1535113"/>
            <a:ext cx="40560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788" y="2174875"/>
            <a:ext cx="40560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64075" y="1535113"/>
            <a:ext cx="40576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4075" y="2174875"/>
            <a:ext cx="40576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7DCAD-47E1-415B-B8D9-E3A79F1755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008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6CE26-7F6E-44D1-8766-98A1C099FB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283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095D15-8131-4C4D-B6C7-E42A4B9175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9894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3050"/>
            <a:ext cx="30210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9338" y="273050"/>
            <a:ext cx="513238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8788" y="1435100"/>
            <a:ext cx="30210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E7356-ACE9-494B-8CA7-9A3A2C234C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437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225" y="4800600"/>
            <a:ext cx="55070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00225" y="612775"/>
            <a:ext cx="55070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00225" y="5367338"/>
            <a:ext cx="55070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6AA1D5-A027-4A90-B793-A444D7B00D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964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DBE0A-02EB-4C0D-A3CE-95C572DC64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9255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56388" y="274638"/>
            <a:ext cx="206533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8788" y="274638"/>
            <a:ext cx="6045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E7B9B-B4C4-4DF3-AF90-444133E025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904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8788" y="1600200"/>
            <a:ext cx="4054475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8788" y="3938588"/>
            <a:ext cx="405447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6A4C4-2377-449E-8958-1864879E6B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3453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8788" y="274638"/>
            <a:ext cx="8262937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C066A-F432-45A8-87B9-FFE3DFB4EA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5859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8788" y="1600200"/>
            <a:ext cx="8262937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7FE93-17D0-4706-9558-989242D8E4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8641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BC0C5-BB3A-4545-8BEB-1F0AE8C455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63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74638"/>
            <a:ext cx="82629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600200"/>
            <a:ext cx="82629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8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6900" y="6245225"/>
            <a:ext cx="29067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78600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86B4186-BC6B-4B52-91E2-76A603880D8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50181" y="2636912"/>
            <a:ext cx="6426200" cy="623888"/>
          </a:xfrm>
        </p:spPr>
        <p:txBody>
          <a:bodyPr/>
          <a:lstStyle/>
          <a:p>
            <a:pPr eaLnBrk="1" hangingPunct="1"/>
            <a:r>
              <a:rPr lang="ru-RU" altLang="ru-RU" b="1" i="1" dirty="0" smtClean="0">
                <a:solidFill>
                  <a:schemeClr val="accent2"/>
                </a:solidFill>
              </a:rPr>
              <a:t>«БЮДЖЕТ</a:t>
            </a:r>
            <a:r>
              <a:rPr lang="ru-RU" altLang="ru-RU" i="1" dirty="0" smtClean="0">
                <a:solidFill>
                  <a:schemeClr val="accent2"/>
                </a:solidFill>
              </a:rPr>
              <a:t> </a:t>
            </a:r>
            <a:r>
              <a:rPr lang="ru-RU" altLang="ru-RU" b="1" i="1" dirty="0" smtClean="0">
                <a:solidFill>
                  <a:schemeClr val="accent2"/>
                </a:solidFill>
              </a:rPr>
              <a:t>ДЛЯ ГРАЖДАН»</a:t>
            </a:r>
          </a:p>
        </p:txBody>
      </p:sp>
      <p:pic>
        <p:nvPicPr>
          <p:cNvPr id="2052" name="Picture 4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04813"/>
            <a:ext cx="231298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25" y="404813"/>
            <a:ext cx="2312988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8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4005263"/>
            <a:ext cx="23844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2" descr="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005263"/>
            <a:ext cx="2747962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3" descr="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3970338"/>
            <a:ext cx="260350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2927350" y="404813"/>
            <a:ext cx="3471863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Подымахинское муниципальное образование</a:t>
            </a:r>
            <a:endParaRPr lang="ru-RU" altLang="ru-RU" sz="2400" b="1" i="1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Усть-Кутского муниципального района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Иркутской области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298" y="1356594"/>
            <a:ext cx="4275484" cy="4525963"/>
          </a:xfrm>
        </p:spPr>
        <p:txBody>
          <a:bodyPr/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«Бюджет для граждан» познакомит вас с основными положениями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Подымахинского муниципального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2018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 плановый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годов.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Граждане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– как налогоплательщики и как потребители муниципальных услуг –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семьи, для каждого человека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Разработчиком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презентации «Бюджет для граждан» является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администрация Подымахинского сельского поселения.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администрации: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проекта бюджета на очередной финансовый год и плановый период;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исполнения бюджета;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финансового контроля за исполнением бюджета.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46040" y="404664"/>
            <a:ext cx="3540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Введение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60" y="1327994"/>
            <a:ext cx="5303546" cy="5328592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682782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778749" y="764704"/>
            <a:ext cx="7518736" cy="634082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Социально-экономическая характеристика Подымахинского муниципального образования</a:t>
            </a:r>
          </a:p>
        </p:txBody>
      </p:sp>
      <p:sp>
        <p:nvSpPr>
          <p:cNvPr id="19462" name="Прямоугольник 7"/>
          <p:cNvSpPr>
            <a:spLocks noChangeArrowheads="1"/>
          </p:cNvSpPr>
          <p:nvPr/>
        </p:nvSpPr>
        <p:spPr bwMode="auto">
          <a:xfrm>
            <a:off x="6056323" y="2489971"/>
            <a:ext cx="22411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Площадь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cs typeface="Arial" pitchFamily="34" charset="0"/>
              </a:rPr>
              <a:t>298 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661 га </a:t>
            </a:r>
          </a:p>
        </p:txBody>
      </p:sp>
      <p:sp>
        <p:nvSpPr>
          <p:cNvPr id="19464" name="Прямоугольник 9"/>
          <p:cNvSpPr>
            <a:spLocks noChangeArrowheads="1"/>
          </p:cNvSpPr>
          <p:nvPr/>
        </p:nvSpPr>
        <p:spPr bwMode="auto">
          <a:xfrm>
            <a:off x="6124039" y="3038593"/>
            <a:ext cx="2871666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Протяженность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автомобильных дорог:</a:t>
            </a:r>
            <a:endParaRPr lang="ru-RU" sz="13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местного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значения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62</a:t>
            </a:r>
            <a:r>
              <a:rPr lang="ru-RU" sz="13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км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3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5" name="Прямоугольник 10"/>
          <p:cNvSpPr>
            <a:spLocks noChangeArrowheads="1"/>
          </p:cNvSpPr>
          <p:nvPr/>
        </p:nvSpPr>
        <p:spPr bwMode="auto">
          <a:xfrm>
            <a:off x="573765" y="2736052"/>
            <a:ext cx="24800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Н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аселенные пункты:</a:t>
            </a:r>
            <a:endParaRPr lang="ru-RU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23222" y="1797474"/>
            <a:ext cx="257785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Численность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1005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чел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Сельское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население 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100 %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34030" y="3140968"/>
            <a:ext cx="1729833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посёлок </a:t>
            </a:r>
            <a:r>
              <a:rPr lang="ru-RU" sz="1200" u="sng" dirty="0"/>
              <a:t>Казарки</a:t>
            </a:r>
            <a:r>
              <a:rPr lang="ru-RU" sz="1200" dirty="0"/>
              <a:t>;</a:t>
            </a:r>
          </a:p>
          <a:p>
            <a:r>
              <a:rPr lang="ru-RU" sz="1200" dirty="0"/>
              <a:t>село </a:t>
            </a:r>
            <a:r>
              <a:rPr lang="ru-RU" sz="1200" u="sng" dirty="0" err="1" smtClean="0"/>
              <a:t>Подымахино</a:t>
            </a:r>
            <a:r>
              <a:rPr lang="ru-RU" sz="1200" u="sng" dirty="0" smtClean="0"/>
              <a:t>;</a:t>
            </a:r>
            <a:endParaRPr lang="ru-RU" sz="1200" u="sng" dirty="0"/>
          </a:p>
          <a:p>
            <a:r>
              <a:rPr lang="ru-RU" sz="1200" dirty="0"/>
              <a:t>село </a:t>
            </a:r>
            <a:r>
              <a:rPr lang="ru-RU" sz="1200" u="sng" dirty="0" err="1" smtClean="0"/>
              <a:t>Таюра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деревня </a:t>
            </a:r>
            <a:r>
              <a:rPr lang="ru-RU" sz="1200" u="sng" dirty="0" err="1" smtClean="0"/>
              <a:t>Новосёлова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деревня </a:t>
            </a:r>
            <a:r>
              <a:rPr lang="ru-RU" sz="1200" u="sng" dirty="0"/>
              <a:t>Половинка</a:t>
            </a:r>
            <a:r>
              <a:rPr lang="ru-RU" sz="1200" dirty="0"/>
              <a:t> </a:t>
            </a:r>
            <a:endParaRPr lang="ru-RU" sz="1200" dirty="0" smtClean="0"/>
          </a:p>
          <a:p>
            <a:r>
              <a:rPr lang="ru-RU" sz="1200" dirty="0" smtClean="0"/>
              <a:t>(</a:t>
            </a:r>
            <a:r>
              <a:rPr lang="ru-RU" sz="1200" dirty="0"/>
              <a:t>статус населённого </a:t>
            </a:r>
            <a:endParaRPr lang="ru-RU" sz="1200" dirty="0" smtClean="0"/>
          </a:p>
          <a:p>
            <a:r>
              <a:rPr lang="ru-RU" sz="1200" dirty="0" smtClean="0"/>
              <a:t>пункта</a:t>
            </a:r>
            <a:r>
              <a:rPr lang="ru-RU" sz="1200" dirty="0"/>
              <a:t> возвращён </a:t>
            </a:r>
            <a:endParaRPr lang="ru-RU" sz="1200" dirty="0" smtClean="0"/>
          </a:p>
          <a:p>
            <a:r>
              <a:rPr lang="ru-RU" sz="1200" dirty="0" smtClean="0"/>
              <a:t>в</a:t>
            </a:r>
            <a:r>
              <a:rPr lang="ru-RU" sz="1200" dirty="0"/>
              <a:t> </a:t>
            </a:r>
            <a:r>
              <a:rPr lang="ru-RU" sz="1200" u="sng" dirty="0"/>
              <a:t>2007 году</a:t>
            </a:r>
            <a:r>
              <a:rPr lang="ru-RU" sz="1200" dirty="0"/>
              <a:t>).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310686" y="5013176"/>
            <a:ext cx="478078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Находится в северо-западной части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Усть-Кутского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района Иркутской области.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Граничит: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севере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Янтальским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востоке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Верхнемарковским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сельским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юге — со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Звёзднинским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западе —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Усть-Кутским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</a:t>
            </a:r>
          </a:p>
        </p:txBody>
      </p:sp>
      <p:sp>
        <p:nvSpPr>
          <p:cNvPr id="21" name="Прямоугольник 10"/>
          <p:cNvSpPr>
            <a:spLocks noChangeArrowheads="1"/>
          </p:cNvSpPr>
          <p:nvPr/>
        </p:nvSpPr>
        <p:spPr bwMode="auto">
          <a:xfrm>
            <a:off x="5859130" y="1818402"/>
            <a:ext cx="24383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Районный центр  –  </a:t>
            </a:r>
          </a:p>
          <a:p>
            <a:pPr algn="ctr"/>
            <a:r>
              <a:rPr lang="ru-RU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г.Усть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-Кут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9"/>
          <p:cNvSpPr>
            <a:spLocks noChangeArrowheads="1"/>
          </p:cNvSpPr>
          <p:nvPr/>
        </p:nvSpPr>
        <p:spPr bwMode="auto">
          <a:xfrm>
            <a:off x="6056323" y="4509120"/>
            <a:ext cx="2871666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Экономика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Подымахинского сельского поселения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складывается 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основном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из сельскохозяйственного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производства (преимущественно животноводство, производство картофеля и овощей).</a:t>
            </a:r>
          </a:p>
        </p:txBody>
      </p:sp>
    </p:spTree>
    <p:extLst>
      <p:ext uri="{BB962C8B-B14F-4D97-AF65-F5344CB8AC3E}">
        <p14:creationId xmlns:p14="http://schemas.microsoft.com/office/powerpoint/2010/main" val="11953483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9" descr="фла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8821737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188913"/>
            <a:ext cx="8675687" cy="5937250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ctr" eaLnBrk="1" hangingPunct="1">
              <a:buFontTx/>
              <a:buNone/>
            </a:pPr>
            <a:endParaRPr lang="ru-RU" altLang="ru-RU" sz="1800" smtClean="0">
              <a:latin typeface="Times New Roman" panose="02020603050405020304" pitchFamily="18" charset="0"/>
            </a:endParaRPr>
          </a:p>
        </p:txBody>
      </p:sp>
      <p:sp>
        <p:nvSpPr>
          <p:cNvPr id="10244" name="Text Box 32"/>
          <p:cNvSpPr txBox="1">
            <a:spLocks noChangeArrowheads="1"/>
          </p:cNvSpPr>
          <p:nvPr/>
        </p:nvSpPr>
        <p:spPr bwMode="auto">
          <a:xfrm>
            <a:off x="252413" y="620713"/>
            <a:ext cx="8748712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Бюджетная система представляет собой совокупность отношений, возникающих между различными субъектами в процессе формирования доходов и осуществления расходов бюджетов всех уровней системы, осуществления государственных и муниципальных заимствований, регулирования государственного и муниципального долга, составления и рассмотрения проектов бюджетов системы, их утверждения и исполнения, контроля за их исполнением.</a:t>
            </a:r>
          </a:p>
        </p:txBody>
      </p:sp>
      <p:sp>
        <p:nvSpPr>
          <p:cNvPr id="10245" name="AutoShape 36"/>
          <p:cNvSpPr>
            <a:spLocks noChangeArrowheads="1"/>
          </p:cNvSpPr>
          <p:nvPr/>
        </p:nvSpPr>
        <p:spPr bwMode="auto">
          <a:xfrm>
            <a:off x="2927350" y="2492375"/>
            <a:ext cx="310991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6" name="Text Box 37"/>
          <p:cNvSpPr txBox="1">
            <a:spLocks noChangeArrowheads="1"/>
          </p:cNvSpPr>
          <p:nvPr/>
        </p:nvSpPr>
        <p:spPr bwMode="auto">
          <a:xfrm>
            <a:off x="3071813" y="2565400"/>
            <a:ext cx="2892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Федеральный бюджет</a:t>
            </a:r>
          </a:p>
        </p:txBody>
      </p:sp>
      <p:sp>
        <p:nvSpPr>
          <p:cNvPr id="10247" name="AutoShape 38"/>
          <p:cNvSpPr>
            <a:spLocks noChangeArrowheads="1"/>
          </p:cNvSpPr>
          <p:nvPr/>
        </p:nvSpPr>
        <p:spPr bwMode="auto">
          <a:xfrm>
            <a:off x="2420938" y="3357563"/>
            <a:ext cx="4265612" cy="7921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8" name="Text Box 40"/>
          <p:cNvSpPr txBox="1">
            <a:spLocks noChangeArrowheads="1"/>
          </p:cNvSpPr>
          <p:nvPr/>
        </p:nvSpPr>
        <p:spPr bwMode="auto">
          <a:xfrm>
            <a:off x="2420938" y="3429000"/>
            <a:ext cx="42656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бюджеты субъектов Российской Федерации</a:t>
            </a:r>
          </a:p>
        </p:txBody>
      </p:sp>
      <p:sp>
        <p:nvSpPr>
          <p:cNvPr id="10249" name="AutoShape 41"/>
          <p:cNvSpPr>
            <a:spLocks noChangeArrowheads="1"/>
          </p:cNvSpPr>
          <p:nvPr/>
        </p:nvSpPr>
        <p:spPr bwMode="auto">
          <a:xfrm>
            <a:off x="3071813" y="4437063"/>
            <a:ext cx="310832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0" name="Text Box 42"/>
          <p:cNvSpPr txBox="1">
            <a:spLocks noChangeArrowheads="1"/>
          </p:cNvSpPr>
          <p:nvPr/>
        </p:nvSpPr>
        <p:spPr bwMode="auto">
          <a:xfrm>
            <a:off x="3144838" y="4508500"/>
            <a:ext cx="2892425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местные бюджеты</a:t>
            </a:r>
          </a:p>
        </p:txBody>
      </p:sp>
      <p:sp>
        <p:nvSpPr>
          <p:cNvPr id="10251" name="AutoShape 43"/>
          <p:cNvSpPr>
            <a:spLocks noChangeArrowheads="1"/>
          </p:cNvSpPr>
          <p:nvPr/>
        </p:nvSpPr>
        <p:spPr bwMode="auto">
          <a:xfrm>
            <a:off x="325438" y="5589588"/>
            <a:ext cx="23860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2" name="AutoShape 44"/>
          <p:cNvSpPr>
            <a:spLocks noChangeArrowheads="1"/>
          </p:cNvSpPr>
          <p:nvPr/>
        </p:nvSpPr>
        <p:spPr bwMode="auto">
          <a:xfrm>
            <a:off x="3144838" y="5589588"/>
            <a:ext cx="274637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3" name="AutoShape 45"/>
          <p:cNvSpPr>
            <a:spLocks noChangeArrowheads="1"/>
          </p:cNvSpPr>
          <p:nvPr/>
        </p:nvSpPr>
        <p:spPr bwMode="auto">
          <a:xfrm>
            <a:off x="6326188" y="5589588"/>
            <a:ext cx="26019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4" name="Text Box 46"/>
          <p:cNvSpPr txBox="1">
            <a:spLocks noChangeArrowheads="1"/>
          </p:cNvSpPr>
          <p:nvPr/>
        </p:nvSpPr>
        <p:spPr bwMode="auto">
          <a:xfrm>
            <a:off x="325438" y="5589588"/>
            <a:ext cx="23860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муниципальных районов</a:t>
            </a:r>
          </a:p>
        </p:txBody>
      </p:sp>
      <p:sp>
        <p:nvSpPr>
          <p:cNvPr id="10255" name="Text Box 47"/>
          <p:cNvSpPr txBox="1">
            <a:spLocks noChangeArrowheads="1"/>
          </p:cNvSpPr>
          <p:nvPr/>
        </p:nvSpPr>
        <p:spPr bwMode="auto">
          <a:xfrm>
            <a:off x="3216275" y="5661025"/>
            <a:ext cx="26749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округов</a:t>
            </a:r>
          </a:p>
        </p:txBody>
      </p:sp>
      <p:sp>
        <p:nvSpPr>
          <p:cNvPr id="10256" name="Text Box 50"/>
          <p:cNvSpPr txBox="1">
            <a:spLocks noChangeArrowheads="1"/>
          </p:cNvSpPr>
          <p:nvPr/>
        </p:nvSpPr>
        <p:spPr bwMode="auto">
          <a:xfrm>
            <a:off x="6326188" y="5589588"/>
            <a:ext cx="267493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и сельских поселений</a:t>
            </a:r>
          </a:p>
        </p:txBody>
      </p:sp>
      <p:sp>
        <p:nvSpPr>
          <p:cNvPr id="10257" name="AutoShape 54"/>
          <p:cNvSpPr>
            <a:spLocks noChangeArrowheads="1"/>
          </p:cNvSpPr>
          <p:nvPr/>
        </p:nvSpPr>
        <p:spPr bwMode="auto">
          <a:xfrm>
            <a:off x="4302125" y="2997200"/>
            <a:ext cx="361950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8" name="AutoShape 55"/>
          <p:cNvSpPr>
            <a:spLocks noChangeArrowheads="1"/>
          </p:cNvSpPr>
          <p:nvPr/>
        </p:nvSpPr>
        <p:spPr bwMode="auto">
          <a:xfrm>
            <a:off x="4373563" y="4149725"/>
            <a:ext cx="217487" cy="287338"/>
          </a:xfrm>
          <a:prstGeom prst="downArrow">
            <a:avLst>
              <a:gd name="adj1" fmla="val 50000"/>
              <a:gd name="adj2" fmla="val 33029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9" name="Line 57"/>
          <p:cNvSpPr>
            <a:spLocks noChangeShapeType="1"/>
          </p:cNvSpPr>
          <p:nvPr/>
        </p:nvSpPr>
        <p:spPr bwMode="auto">
          <a:xfrm>
            <a:off x="4518025" y="4941888"/>
            <a:ext cx="0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0" name="Line 58"/>
          <p:cNvSpPr>
            <a:spLocks noChangeShapeType="1"/>
          </p:cNvSpPr>
          <p:nvPr/>
        </p:nvSpPr>
        <p:spPr bwMode="auto">
          <a:xfrm>
            <a:off x="1482725" y="5229225"/>
            <a:ext cx="6143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1" name="Line 59"/>
          <p:cNvSpPr>
            <a:spLocks noChangeShapeType="1"/>
          </p:cNvSpPr>
          <p:nvPr/>
        </p:nvSpPr>
        <p:spPr bwMode="auto">
          <a:xfrm>
            <a:off x="1482725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2" name="Line 60"/>
          <p:cNvSpPr>
            <a:spLocks noChangeShapeType="1"/>
          </p:cNvSpPr>
          <p:nvPr/>
        </p:nvSpPr>
        <p:spPr bwMode="auto">
          <a:xfrm>
            <a:off x="4518025" y="5084763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3" name="Line 61"/>
          <p:cNvSpPr>
            <a:spLocks noChangeShapeType="1"/>
          </p:cNvSpPr>
          <p:nvPr/>
        </p:nvSpPr>
        <p:spPr bwMode="auto">
          <a:xfrm>
            <a:off x="7626350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4" name="Text Box 67"/>
          <p:cNvSpPr txBox="1">
            <a:spLocks noChangeArrowheads="1"/>
          </p:cNvSpPr>
          <p:nvPr/>
        </p:nvSpPr>
        <p:spPr bwMode="auto">
          <a:xfrm>
            <a:off x="1336675" y="1989138"/>
            <a:ext cx="686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latin typeface="Times New Roman" panose="02020603050405020304" pitchFamily="18" charset="0"/>
              </a:rPr>
              <a:t>Уровни бюджетной системы Российской Федерации</a:t>
            </a:r>
          </a:p>
        </p:txBody>
      </p:sp>
      <p:sp>
        <p:nvSpPr>
          <p:cNvPr id="10265" name="Text Box 68"/>
          <p:cNvSpPr txBox="1">
            <a:spLocks noChangeArrowheads="1"/>
          </p:cNvSpPr>
          <p:nvPr/>
        </p:nvSpPr>
        <p:spPr bwMode="auto">
          <a:xfrm>
            <a:off x="1482725" y="188913"/>
            <a:ext cx="6434138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tx2"/>
                </a:solidFill>
                <a:latin typeface="Times New Roman" panose="02020603050405020304" pitchFamily="18" charset="0"/>
              </a:rPr>
              <a:t>Бюджетная система Российской Федерации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52413" y="260350"/>
          <a:ext cx="8602662" cy="587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692150"/>
            <a:ext cx="8261350" cy="600164"/>
          </a:xfrm>
          <a:noFill/>
        </p:spPr>
        <p:txBody>
          <a:bodyPr>
            <a:spAutoFit/>
          </a:bodyPr>
          <a:lstStyle/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Бюджет состоит из </a:t>
            </a:r>
            <a:r>
              <a:rPr lang="ru-RU" altLang="ru-RU" sz="1500" dirty="0" smtClean="0">
                <a:latin typeface="Times New Roman" panose="02020603050405020304" pitchFamily="18" charset="0"/>
              </a:rPr>
              <a:t>основных </a:t>
            </a:r>
            <a:r>
              <a:rPr lang="ru-RU" altLang="ru-RU" sz="1500" dirty="0" smtClean="0">
                <a:latin typeface="Times New Roman" panose="02020603050405020304" pitchFamily="18" charset="0"/>
              </a:rPr>
              <a:t>частей: </a:t>
            </a:r>
            <a:r>
              <a:rPr lang="ru-RU" altLang="ru-RU" sz="1500" b="1" i="1" dirty="0" smtClean="0">
                <a:latin typeface="Times New Roman" panose="02020603050405020304" pitchFamily="18" charset="0"/>
              </a:rPr>
              <a:t>доходов и расходов</a:t>
            </a:r>
            <a:r>
              <a:rPr lang="ru-RU" altLang="ru-RU" sz="1500" b="1" dirty="0" smtClean="0">
                <a:latin typeface="Times New Roman" panose="02020603050405020304" pitchFamily="18" charset="0"/>
              </a:rPr>
              <a:t>.</a:t>
            </a:r>
            <a:r>
              <a:rPr lang="ru-RU" altLang="ru-RU" sz="1500" dirty="0" smtClean="0">
                <a:latin typeface="Times New Roman" panose="02020603050405020304" pitchFamily="18" charset="0"/>
              </a:rPr>
              <a:t> </a:t>
            </a:r>
            <a:endParaRPr lang="ru-RU" altLang="ru-RU" sz="1500" dirty="0" smtClean="0">
              <a:latin typeface="Times New Roman" panose="02020603050405020304" pitchFamily="18" charset="0"/>
            </a:endParaRPr>
          </a:p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Схематично бюджет можно изобразить следующим образом:</a:t>
            </a:r>
          </a:p>
        </p:txBody>
      </p:sp>
      <p:sp>
        <p:nvSpPr>
          <p:cNvPr id="3" name="AutoShape 34"/>
          <p:cNvSpPr>
            <a:spLocks noChangeArrowheads="1"/>
          </p:cNvSpPr>
          <p:nvPr/>
        </p:nvSpPr>
        <p:spPr bwMode="auto">
          <a:xfrm>
            <a:off x="3091083" y="1866186"/>
            <a:ext cx="2713276" cy="894883"/>
          </a:xfrm>
          <a:prstGeom prst="flowChartAlternateProcess">
            <a:avLst/>
          </a:prstGeom>
          <a:solidFill>
            <a:srgbClr val="A6E2E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>
              <a:defRPr/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</a:rPr>
              <a:t>БЮДЖЕТ</a:t>
            </a:r>
          </a:p>
        </p:txBody>
      </p:sp>
      <p:sp>
        <p:nvSpPr>
          <p:cNvPr id="5133" name="AutoShape 52"/>
          <p:cNvSpPr>
            <a:spLocks noChangeArrowheads="1"/>
          </p:cNvSpPr>
          <p:nvPr/>
        </p:nvSpPr>
        <p:spPr bwMode="auto">
          <a:xfrm>
            <a:off x="1565920" y="1888413"/>
            <a:ext cx="1477987" cy="1612023"/>
          </a:xfrm>
          <a:custGeom>
            <a:avLst/>
            <a:gdLst>
              <a:gd name="T0" fmla="*/ 27107473 w 21600"/>
              <a:gd name="T1" fmla="*/ 0 h 21600"/>
              <a:gd name="T2" fmla="*/ 27107473 w 21600"/>
              <a:gd name="T3" fmla="*/ 25571195 h 21600"/>
              <a:gd name="T4" fmla="*/ 5801064 w 21600"/>
              <a:gd name="T5" fmla="*/ 45430012 h 21600"/>
              <a:gd name="T6" fmla="*/ 38709597 w 21600"/>
              <a:gd name="T7" fmla="*/ 1278562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CCFFCC">
              <a:alpha val="6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l">
              <a:defRPr/>
            </a:pPr>
            <a:endParaRPr lang="ru-RU" sz="1600" dirty="0">
              <a:latin typeface="Times New Roman" pitchFamily="18" charset="0"/>
            </a:endParaRPr>
          </a:p>
        </p:txBody>
      </p:sp>
      <p:grpSp>
        <p:nvGrpSpPr>
          <p:cNvPr id="5129" name="AutoShape 57"/>
          <p:cNvGrpSpPr>
            <a:grpSpLocks/>
          </p:cNvGrpSpPr>
          <p:nvPr/>
        </p:nvGrpSpPr>
        <p:grpSpPr bwMode="auto">
          <a:xfrm>
            <a:off x="5819775" y="2060575"/>
            <a:ext cx="1444625" cy="1439863"/>
            <a:chOff x="3921" y="657"/>
            <a:chExt cx="706" cy="556"/>
          </a:xfrm>
        </p:grpSpPr>
        <p:pic>
          <p:nvPicPr>
            <p:cNvPr id="5145" name="AutoShape 5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" y="657"/>
              <a:ext cx="706" cy="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6" name="Text Box 39"/>
            <p:cNvSpPr txBox="1">
              <a:spLocks noChangeArrowheads="1"/>
            </p:cNvSpPr>
            <p:nvPr/>
          </p:nvSpPr>
          <p:spPr bwMode="auto">
            <a:xfrm rot="5400000">
              <a:off x="4348" y="948"/>
              <a:ext cx="1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>
                <a:latin typeface="Times New Roman" panose="02020603050405020304" pitchFamily="18" charset="0"/>
              </a:endParaRPr>
            </a:p>
          </p:txBody>
        </p:sp>
      </p:grpSp>
      <p:sp>
        <p:nvSpPr>
          <p:cNvPr id="5123" name="AutoShape 35"/>
          <p:cNvSpPr>
            <a:spLocks noChangeArrowheads="1"/>
          </p:cNvSpPr>
          <p:nvPr/>
        </p:nvSpPr>
        <p:spPr bwMode="auto">
          <a:xfrm>
            <a:off x="1204838" y="3500437"/>
            <a:ext cx="2449314" cy="1627337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18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altLang="ru-RU" sz="1800" b="1" dirty="0" smtClean="0">
                <a:solidFill>
                  <a:srgbClr val="0000FF"/>
                </a:solidFill>
                <a:latin typeface="Times New Roman" pitchFamily="18" charset="0"/>
              </a:rPr>
              <a:t>ДОХОДЫ</a:t>
            </a: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24" name="AutoShape 36"/>
          <p:cNvSpPr>
            <a:spLocks noChangeArrowheads="1"/>
          </p:cNvSpPr>
          <p:nvPr/>
        </p:nvSpPr>
        <p:spPr bwMode="auto">
          <a:xfrm>
            <a:off x="5688613" y="3535969"/>
            <a:ext cx="2239159" cy="1591806"/>
          </a:xfrm>
          <a:prstGeom prst="flowChartAlternateProcess">
            <a:avLst/>
          </a:prstGeom>
          <a:solidFill>
            <a:srgbClr val="FF9900">
              <a:alpha val="4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smtClean="0">
                <a:solidFill>
                  <a:srgbClr val="0000FF"/>
                </a:solidFill>
                <a:latin typeface="Times New Roman" pitchFamily="18" charset="0"/>
              </a:rPr>
              <a:t>РАСХОДЫ</a:t>
            </a:r>
          </a:p>
        </p:txBody>
      </p:sp>
      <p:sp>
        <p:nvSpPr>
          <p:cNvPr id="5144" name="Text Box 58"/>
          <p:cNvSpPr txBox="1">
            <a:spLocks noChangeArrowheads="1"/>
          </p:cNvSpPr>
          <p:nvPr/>
        </p:nvSpPr>
        <p:spPr bwMode="auto">
          <a:xfrm>
            <a:off x="1987550" y="188913"/>
            <a:ext cx="527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Структура</a:t>
            </a:r>
            <a:r>
              <a:rPr lang="ru-RU" altLang="ru-RU" sz="20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бюджета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1" descr="Крупная сетка"/>
          <p:cNvSpPr>
            <a:spLocks noChangeArrowheads="1"/>
          </p:cNvSpPr>
          <p:nvPr/>
        </p:nvSpPr>
        <p:spPr bwMode="auto">
          <a:xfrm>
            <a:off x="1061331" y="3444564"/>
            <a:ext cx="3141662" cy="165576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pic>
        <p:nvPicPr>
          <p:cNvPr id="9219" name="Рисунок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2388393" y="1021204"/>
            <a:ext cx="16557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5299533" y="963611"/>
            <a:ext cx="1511300" cy="1871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730" y="300230"/>
            <a:ext cx="8821737" cy="62642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1047750" y="1052513"/>
            <a:ext cx="173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5905394" y="2624930"/>
            <a:ext cx="941387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pic>
        <p:nvPicPr>
          <p:cNvPr id="9224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6848474" y="1804988"/>
            <a:ext cx="9048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52"/>
          <p:cNvSpPr txBox="1">
            <a:spLocks noChangeArrowheads="1"/>
          </p:cNvSpPr>
          <p:nvPr/>
        </p:nvSpPr>
        <p:spPr bwMode="auto">
          <a:xfrm>
            <a:off x="6917798" y="2624930"/>
            <a:ext cx="1012825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pic>
        <p:nvPicPr>
          <p:cNvPr id="9226" name="Рисунок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1393603" y="1816365"/>
            <a:ext cx="969963" cy="1008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 Box 60"/>
          <p:cNvSpPr txBox="1">
            <a:spLocks noChangeArrowheads="1"/>
          </p:cNvSpPr>
          <p:nvPr/>
        </p:nvSpPr>
        <p:spPr bwMode="auto">
          <a:xfrm>
            <a:off x="1336432" y="2583656"/>
            <a:ext cx="939800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sp>
        <p:nvSpPr>
          <p:cNvPr id="9228" name="Text Box 62"/>
          <p:cNvSpPr txBox="1">
            <a:spLocks noChangeArrowheads="1"/>
          </p:cNvSpPr>
          <p:nvPr/>
        </p:nvSpPr>
        <p:spPr bwMode="auto">
          <a:xfrm>
            <a:off x="2338739" y="2583656"/>
            <a:ext cx="1014412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sp>
        <p:nvSpPr>
          <p:cNvPr id="9229" name="AutoShape 77" descr="Крупная сетка"/>
          <p:cNvSpPr>
            <a:spLocks noChangeArrowheads="1"/>
          </p:cNvSpPr>
          <p:nvPr/>
        </p:nvSpPr>
        <p:spPr bwMode="auto">
          <a:xfrm>
            <a:off x="1096812" y="150858"/>
            <a:ext cx="7013575" cy="576262"/>
          </a:xfrm>
          <a:prstGeom prst="bevel">
            <a:avLst>
              <a:gd name="adj" fmla="val 125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0" name="Text Box 78"/>
          <p:cNvSpPr txBox="1">
            <a:spLocks noChangeArrowheads="1"/>
          </p:cNvSpPr>
          <p:nvPr/>
        </p:nvSpPr>
        <p:spPr bwMode="auto">
          <a:xfrm>
            <a:off x="1192213" y="188913"/>
            <a:ext cx="6651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>
                <a:latin typeface="Times New Roman" panose="02020603050405020304" pitchFamily="18" charset="0"/>
              </a:rPr>
              <a:t>ДОХОДЫ – РАСХОДЫ = ДЕФИЦИТ (ПРОФИЦИТ)</a:t>
            </a:r>
          </a:p>
        </p:txBody>
      </p:sp>
      <p:sp>
        <p:nvSpPr>
          <p:cNvPr id="9231" name="Text Box 80"/>
          <p:cNvSpPr txBox="1">
            <a:spLocks noChangeArrowheads="1"/>
          </p:cNvSpPr>
          <p:nvPr/>
        </p:nvSpPr>
        <p:spPr bwMode="auto">
          <a:xfrm>
            <a:off x="1179605" y="3459843"/>
            <a:ext cx="28908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ДЕФИЦИТ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(расходы больше доходов)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расходов над доходами  принимается решение об источниках покрытия дефицита (например, использовать имеющиеся накопления, остатки, взять в долг).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300" dirty="0">
              <a:latin typeface="Times New Roman" panose="02020603050405020304" pitchFamily="18" charset="0"/>
            </a:endParaRPr>
          </a:p>
        </p:txBody>
      </p:sp>
      <p:sp>
        <p:nvSpPr>
          <p:cNvPr id="9232" name="AutoShape 82" descr="Крупная сетка"/>
          <p:cNvSpPr>
            <a:spLocks noChangeArrowheads="1"/>
          </p:cNvSpPr>
          <p:nvPr/>
        </p:nvSpPr>
        <p:spPr bwMode="auto">
          <a:xfrm>
            <a:off x="5048054" y="3459843"/>
            <a:ext cx="3108325" cy="165576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3" name="Text Box 83"/>
          <p:cNvSpPr txBox="1">
            <a:spLocks noChangeArrowheads="1"/>
          </p:cNvSpPr>
          <p:nvPr/>
        </p:nvSpPr>
        <p:spPr bwMode="auto">
          <a:xfrm>
            <a:off x="5146524" y="3432368"/>
            <a:ext cx="296386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ПРОФИЦИТ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(доходы больше расходов)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9" descr="доходы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9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638425" y="765175"/>
            <a:ext cx="35417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ДОХОДЫ БЮДЖЕТА</a:t>
            </a:r>
            <a:endParaRPr lang="ru-RU" altLang="ru-RU" sz="1400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5438" y="1268413"/>
            <a:ext cx="1879600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Налоговые доходы</a:t>
            </a:r>
            <a:endParaRPr lang="ru-RU" altLang="ru-RU" sz="1800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289300" y="1341438"/>
            <a:ext cx="2241550" cy="28733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Неналоговые доходы</a:t>
            </a:r>
            <a:endParaRPr lang="ru-RU" altLang="ru-RU" sz="1800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6794500" y="1341438"/>
            <a:ext cx="23860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Безвозмездные поступления</a:t>
            </a:r>
            <a:endParaRPr lang="ru-RU" altLang="ru-RU" sz="1800"/>
          </a:p>
        </p:txBody>
      </p:sp>
      <p:sp>
        <p:nvSpPr>
          <p:cNvPr id="6151" name="Line 8"/>
          <p:cNvSpPr>
            <a:spLocks noChangeShapeType="1"/>
          </p:cNvSpPr>
          <p:nvPr/>
        </p:nvSpPr>
        <p:spPr bwMode="auto">
          <a:xfrm flipH="1">
            <a:off x="1843088" y="1052513"/>
            <a:ext cx="1157287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2" name="Line 9"/>
          <p:cNvSpPr>
            <a:spLocks noChangeShapeType="1"/>
          </p:cNvSpPr>
          <p:nvPr/>
        </p:nvSpPr>
        <p:spPr bwMode="auto">
          <a:xfrm>
            <a:off x="4518025" y="1052513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Text Box 11"/>
          <p:cNvSpPr txBox="1">
            <a:spLocks noChangeArrowheads="1"/>
          </p:cNvSpPr>
          <p:nvPr/>
        </p:nvSpPr>
        <p:spPr bwMode="auto">
          <a:xfrm>
            <a:off x="325438" y="1628775"/>
            <a:ext cx="187960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- доходы от предусмотренных</a:t>
            </a:r>
            <a:r>
              <a:rPr lang="ru-RU" altLang="ru-RU" sz="1200" b="1"/>
              <a:t>  </a:t>
            </a:r>
            <a:r>
              <a:rPr lang="ru-RU" altLang="ru-RU" sz="1200" b="1">
                <a:latin typeface="Times New Roman" panose="02020603050405020304" pitchFamily="18" charset="0"/>
              </a:rPr>
              <a:t>законодательством Российской Федерации о налогах и сборах федеральных налогов и сборов, в том числе от налогов, предусмотренных специальными налоговыми режимами, местными налогами,  а также пеней и штрафов по ним.</a:t>
            </a: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2862063" y="1628775"/>
            <a:ext cx="27521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доходы от использования имущества, находящегося в государственной или муниципальной собственности, за исключением имущества бюджетных и автономных учреждений, а также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имущества муниципальных унитарных предприятий, </a:t>
            </a:r>
            <a:r>
              <a:rPr lang="ru-RU" altLang="ru-RU" sz="1200" b="1" dirty="0">
                <a:latin typeface="Times New Roman" panose="02020603050405020304" pitchFamily="18" charset="0"/>
              </a:rPr>
              <a:t>в том числе казенных;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b="1" dirty="0">
                <a:latin typeface="Times New Roman" panose="02020603050405020304" pitchFamily="18" charset="0"/>
              </a:rPr>
              <a:t>доходы от оказания платных услуг (работ) и компенсации затрат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государства;</a:t>
            </a:r>
            <a:endParaRPr lang="ru-RU" altLang="ru-RU" sz="1200" b="1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b="1" dirty="0">
                <a:latin typeface="Times New Roman" panose="02020603050405020304" pitchFamily="18" charset="0"/>
              </a:rPr>
              <a:t>средства, полученные в результате применения мер гражданско-правовой, административной ответственности и иные суммы принудительного изъятия;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неналоговые доходы.</a:t>
            </a:r>
          </a:p>
        </p:txBody>
      </p:sp>
      <p:sp>
        <p:nvSpPr>
          <p:cNvPr id="6155" name="Line 13"/>
          <p:cNvSpPr>
            <a:spLocks noChangeShapeType="1"/>
          </p:cNvSpPr>
          <p:nvPr/>
        </p:nvSpPr>
        <p:spPr bwMode="auto">
          <a:xfrm>
            <a:off x="5891213" y="1052513"/>
            <a:ext cx="1374775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6" name="Text Box 14"/>
          <p:cNvSpPr txBox="1">
            <a:spLocks noChangeArrowheads="1"/>
          </p:cNvSpPr>
          <p:nvPr/>
        </p:nvSpPr>
        <p:spPr bwMode="auto">
          <a:xfrm>
            <a:off x="6313488" y="1628775"/>
            <a:ext cx="2867025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дотации из других бюджетов бюджетной системы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субсидии из других бюджетов бюджетной системы Российской Федерации (межбюджетные субсидии);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субвенции из федерального бюджета и (или) из бюджетов субъектов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межбюджетные трансферты из других бюджетов бюджетной системы Российской Федерации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;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sp>
        <p:nvSpPr>
          <p:cNvPr id="6157" name="Text Box 22"/>
          <p:cNvSpPr txBox="1">
            <a:spLocks noChangeArrowheads="1"/>
          </p:cNvSpPr>
          <p:nvPr/>
        </p:nvSpPr>
        <p:spPr bwMode="auto">
          <a:xfrm>
            <a:off x="1916113" y="115888"/>
            <a:ext cx="52768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Характеристики бюджета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40" name="AutoShape 12"/>
          <p:cNvSpPr>
            <a:spLocks noChangeArrowheads="1"/>
          </p:cNvSpPr>
          <p:nvPr/>
        </p:nvSpPr>
        <p:spPr bwMode="auto">
          <a:xfrm>
            <a:off x="2747963" y="3789363"/>
            <a:ext cx="3468687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1732" name="AutoShape 4"/>
          <p:cNvSpPr>
            <a:spLocks noChangeArrowheads="1"/>
          </p:cNvSpPr>
          <p:nvPr/>
        </p:nvSpPr>
        <p:spPr bwMode="auto">
          <a:xfrm>
            <a:off x="2854325" y="404813"/>
            <a:ext cx="3254375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altLang="ru-RU">
              <a:latin typeface="Arial" charset="0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3086100" y="3863975"/>
            <a:ext cx="28908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773113" y="1341438"/>
            <a:ext cx="26749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Федеральные налоги:</a:t>
            </a:r>
            <a:endParaRPr lang="ru-RU" altLang="ru-RU" sz="1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акцизы;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налог на доходы физических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лиц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7174" name="AutoShape 7"/>
          <p:cNvSpPr>
            <a:spLocks noChangeArrowheads="1"/>
          </p:cNvSpPr>
          <p:nvPr/>
        </p:nvSpPr>
        <p:spPr bwMode="auto">
          <a:xfrm>
            <a:off x="773113" y="1341438"/>
            <a:ext cx="2674937" cy="1295400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5165725" y="1412875"/>
            <a:ext cx="3397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FontTx/>
              <a:buNone/>
            </a:pPr>
            <a:r>
              <a:rPr lang="ru-RU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налоги:</a:t>
            </a:r>
            <a:endParaRPr lang="ru-RU" altLang="ru-RU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земельный налог;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налог на имущество физических лиц</a:t>
            </a:r>
            <a:r>
              <a:rPr lang="ru-RU" altLang="ru-RU" sz="900"/>
              <a:t> </a:t>
            </a:r>
          </a:p>
        </p:txBody>
      </p:sp>
      <p:sp>
        <p:nvSpPr>
          <p:cNvPr id="7176" name="AutoShape 9"/>
          <p:cNvSpPr>
            <a:spLocks noChangeArrowheads="1"/>
          </p:cNvSpPr>
          <p:nvPr/>
        </p:nvSpPr>
        <p:spPr bwMode="auto">
          <a:xfrm>
            <a:off x="5022850" y="1341438"/>
            <a:ext cx="3757613" cy="1368425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1206500" y="1628775"/>
            <a:ext cx="1879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5238750" y="1700213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9" name="Text Box 14"/>
          <p:cNvSpPr txBox="1">
            <a:spLocks noChangeArrowheads="1"/>
          </p:cNvSpPr>
          <p:nvPr/>
        </p:nvSpPr>
        <p:spPr bwMode="auto">
          <a:xfrm>
            <a:off x="3144838" y="587375"/>
            <a:ext cx="26749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7180" name="AutoShape 15"/>
          <p:cNvSpPr>
            <a:spLocks noChangeArrowheads="1"/>
          </p:cNvSpPr>
          <p:nvPr/>
        </p:nvSpPr>
        <p:spPr bwMode="auto">
          <a:xfrm>
            <a:off x="4160838" y="4375150"/>
            <a:ext cx="723900" cy="1006475"/>
          </a:xfrm>
          <a:prstGeom prst="downArrow">
            <a:avLst>
              <a:gd name="adj1" fmla="val 50000"/>
              <a:gd name="adj2" fmla="val 3475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20179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57954"/>
              </p:ext>
            </p:extLst>
          </p:nvPr>
        </p:nvGraphicFramePr>
        <p:xfrm>
          <a:off x="485775" y="5373688"/>
          <a:ext cx="8064500" cy="1158875"/>
        </p:xfrm>
        <a:graphic>
          <a:graphicData uri="http://schemas.openxmlformats.org/drawingml/2006/table">
            <a:tbl>
              <a:tblPr/>
              <a:tblGrid>
                <a:gridCol w="24122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35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435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652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158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штрафы, санкции, возмещение ущерба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иные неналоговые доходы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193" name="AutoShape 54"/>
          <p:cNvSpPr>
            <a:spLocks noChangeArrowheads="1"/>
          </p:cNvSpPr>
          <p:nvPr/>
        </p:nvSpPr>
        <p:spPr bwMode="auto">
          <a:xfrm>
            <a:off x="5022850" y="2708275"/>
            <a:ext cx="3757613" cy="1008063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94" name="Rectangle 55"/>
          <p:cNvSpPr>
            <a:spLocks noChangeArrowheads="1"/>
          </p:cNvSpPr>
          <p:nvPr/>
        </p:nvSpPr>
        <p:spPr bwMode="auto">
          <a:xfrm>
            <a:off x="5238750" y="2924175"/>
            <a:ext cx="33845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>
                <a:latin typeface="Times New Roman" panose="02020603050405020304" pitchFamily="18" charset="0"/>
              </a:rPr>
              <a:t>Специальные налоговые режимы:</a:t>
            </a:r>
            <a:endParaRPr lang="ru-RU" altLang="ru-RU" sz="1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единый сельскохозяйственный налог </a:t>
            </a:r>
          </a:p>
        </p:txBody>
      </p:sp>
      <p:sp>
        <p:nvSpPr>
          <p:cNvPr id="7195" name="Line 56"/>
          <p:cNvSpPr>
            <a:spLocks noChangeShapeType="1"/>
          </p:cNvSpPr>
          <p:nvPr/>
        </p:nvSpPr>
        <p:spPr bwMode="auto">
          <a:xfrm>
            <a:off x="5310188" y="3213100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273146" y="271540"/>
            <a:ext cx="8500919" cy="556121"/>
          </a:xfrm>
          <a:solidFill>
            <a:srgbClr val="CCFFFF"/>
          </a:solidFill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t"/>
          <a:lstStyle/>
          <a:p>
            <a:pPr>
              <a:defRPr/>
            </a:pPr>
            <a:r>
              <a:rPr lang="ru-RU" sz="2800" b="1" dirty="0">
                <a:latin typeface="Times New Roman" pitchFamily="18" charset="0"/>
              </a:rPr>
              <a:t>Классификация расходов бюджета по разделам</a:t>
            </a:r>
          </a:p>
        </p:txBody>
      </p:sp>
      <p:pic>
        <p:nvPicPr>
          <p:cNvPr id="8198" name="Picture 9" descr="ЖК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67" y="999330"/>
            <a:ext cx="7223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2" descr="Культу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79" y="996155"/>
            <a:ext cx="7239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4" descr="нац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31" y="1007267"/>
            <a:ext cx="6508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5" descr="на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92979"/>
            <a:ext cx="6508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7" descr="Общегос-е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969167"/>
            <a:ext cx="72231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9" descr="Соц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592" y="965993"/>
            <a:ext cx="7207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Line 20"/>
          <p:cNvSpPr>
            <a:spLocks noChangeShapeType="1"/>
          </p:cNvSpPr>
          <p:nvPr/>
        </p:nvSpPr>
        <p:spPr bwMode="auto">
          <a:xfrm>
            <a:off x="3432968" y="14843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6" name="Text Box 21"/>
          <p:cNvSpPr txBox="1">
            <a:spLocks noChangeArrowheads="1"/>
          </p:cNvSpPr>
          <p:nvPr/>
        </p:nvSpPr>
        <p:spPr bwMode="auto">
          <a:xfrm>
            <a:off x="554037" y="1841500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Общегосударст-венные вопросы</a:t>
            </a:r>
          </a:p>
        </p:txBody>
      </p:sp>
      <p:sp>
        <p:nvSpPr>
          <p:cNvPr id="8207" name="Text Box 26"/>
          <p:cNvSpPr txBox="1">
            <a:spLocks noChangeArrowheads="1"/>
          </p:cNvSpPr>
          <p:nvPr/>
        </p:nvSpPr>
        <p:spPr bwMode="auto">
          <a:xfrm>
            <a:off x="2686768" y="1647029"/>
            <a:ext cx="1304925" cy="66675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</a:p>
        </p:txBody>
      </p:sp>
      <p:sp>
        <p:nvSpPr>
          <p:cNvPr id="8209" name="Text Box 28"/>
          <p:cNvSpPr txBox="1">
            <a:spLocks noChangeArrowheads="1"/>
          </p:cNvSpPr>
          <p:nvPr/>
        </p:nvSpPr>
        <p:spPr bwMode="auto">
          <a:xfrm>
            <a:off x="3974305" y="2361404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8210" name="Text Box 33"/>
          <p:cNvSpPr txBox="1">
            <a:spLocks noChangeArrowheads="1"/>
          </p:cNvSpPr>
          <p:nvPr/>
        </p:nvSpPr>
        <p:spPr bwMode="auto">
          <a:xfrm>
            <a:off x="5124885" y="1816892"/>
            <a:ext cx="1082675" cy="530225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Жилищно-коммунальное хозяйство</a:t>
            </a:r>
          </a:p>
        </p:txBody>
      </p:sp>
      <p:sp>
        <p:nvSpPr>
          <p:cNvPr id="8211" name="Line 34"/>
          <p:cNvSpPr>
            <a:spLocks noChangeShapeType="1"/>
          </p:cNvSpPr>
          <p:nvPr/>
        </p:nvSpPr>
        <p:spPr bwMode="auto">
          <a:xfrm>
            <a:off x="4516437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3" name="Line 37"/>
          <p:cNvSpPr>
            <a:spLocks noChangeShapeType="1"/>
          </p:cNvSpPr>
          <p:nvPr/>
        </p:nvSpPr>
        <p:spPr bwMode="auto">
          <a:xfrm>
            <a:off x="4084638" y="14843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5" name="Text Box 39"/>
          <p:cNvSpPr txBox="1">
            <a:spLocks noChangeArrowheads="1"/>
          </p:cNvSpPr>
          <p:nvPr/>
        </p:nvSpPr>
        <p:spPr bwMode="auto">
          <a:xfrm>
            <a:off x="6271259" y="2349500"/>
            <a:ext cx="115411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 dirty="0">
                <a:latin typeface="Times New Roman" panose="02020603050405020304" pitchFamily="18" charset="0"/>
              </a:rPr>
              <a:t>Культура, кинематография</a:t>
            </a:r>
          </a:p>
        </p:txBody>
      </p:sp>
      <p:sp>
        <p:nvSpPr>
          <p:cNvPr id="8216" name="Line 40"/>
          <p:cNvSpPr>
            <a:spLocks noChangeShapeType="1"/>
          </p:cNvSpPr>
          <p:nvPr/>
        </p:nvSpPr>
        <p:spPr bwMode="auto">
          <a:xfrm>
            <a:off x="6848316" y="1472405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7" name="Text Box 42"/>
          <p:cNvSpPr txBox="1">
            <a:spLocks noChangeArrowheads="1"/>
          </p:cNvSpPr>
          <p:nvPr/>
        </p:nvSpPr>
        <p:spPr bwMode="auto">
          <a:xfrm>
            <a:off x="7397104" y="1841500"/>
            <a:ext cx="1155700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Социальная политика</a:t>
            </a:r>
          </a:p>
        </p:txBody>
      </p:sp>
      <p:sp>
        <p:nvSpPr>
          <p:cNvPr id="8219" name="Line 44"/>
          <p:cNvSpPr>
            <a:spLocks noChangeShapeType="1"/>
          </p:cNvSpPr>
          <p:nvPr/>
        </p:nvSpPr>
        <p:spPr bwMode="auto">
          <a:xfrm>
            <a:off x="7968604" y="150256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3" name="Line 51"/>
          <p:cNvSpPr>
            <a:spLocks noChangeShapeType="1"/>
          </p:cNvSpPr>
          <p:nvPr/>
        </p:nvSpPr>
        <p:spPr bwMode="auto">
          <a:xfrm>
            <a:off x="5670268" y="15279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Rectangle 15"/>
          <p:cNvSpPr>
            <a:spLocks noChangeArrowheads="1"/>
          </p:cNvSpPr>
          <p:nvPr/>
        </p:nvSpPr>
        <p:spPr bwMode="auto">
          <a:xfrm>
            <a:off x="344566" y="3233737"/>
            <a:ext cx="8493008" cy="517526"/>
          </a:xfrm>
          <a:prstGeom prst="rect">
            <a:avLst/>
          </a:prstGeom>
          <a:solidFill>
            <a:srgbClr val="CCFF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smtClean="0">
                <a:latin typeface="Times New Roman" pitchFamily="18" charset="0"/>
              </a:rPr>
              <a:t>Каждый из разделов классификации имеет перечень подразделов, которые отражают основные направления реализации соответствующей функции</a:t>
            </a:r>
          </a:p>
        </p:txBody>
      </p:sp>
      <p:sp>
        <p:nvSpPr>
          <p:cNvPr id="11272" name="Rectangle 29"/>
          <p:cNvSpPr>
            <a:spLocks noChangeArrowheads="1"/>
          </p:cNvSpPr>
          <p:nvPr/>
        </p:nvSpPr>
        <p:spPr bwMode="auto">
          <a:xfrm>
            <a:off x="269004" y="3948646"/>
            <a:ext cx="4313750" cy="1815882"/>
          </a:xfrm>
          <a:prstGeom prst="rect">
            <a:avLst/>
          </a:prstGeom>
          <a:solidFill>
            <a:srgbClr val="CC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Например, в составе раздела «Жилищно-коммунальное хозяйство», </a:t>
            </a:r>
          </a:p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в том числе, выделяются: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жилищное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коммунальное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благоустройство;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другие вопросы в области жилищно-коммунального хозяйства</a:t>
            </a:r>
          </a:p>
        </p:txBody>
      </p:sp>
      <p:sp>
        <p:nvSpPr>
          <p:cNvPr id="11273" name="Rectangle 30"/>
          <p:cNvSpPr>
            <a:spLocks noChangeArrowheads="1"/>
          </p:cNvSpPr>
          <p:nvPr/>
        </p:nvSpPr>
        <p:spPr bwMode="auto">
          <a:xfrm rot="10800000" flipV="1">
            <a:off x="4899392" y="4113747"/>
            <a:ext cx="3873742" cy="1446550"/>
          </a:xfrm>
          <a:prstGeom prst="rect">
            <a:avLst/>
          </a:prstGeom>
          <a:solidFill>
            <a:srgbClr val="99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С полным  перечнем </a:t>
            </a:r>
            <a:r>
              <a:rPr lang="ru-RU" altLang="ru-RU" sz="1400" b="1" dirty="0" smtClean="0">
                <a:latin typeface="Times New Roman" pitchFamily="18" charset="0"/>
              </a:rPr>
              <a:t>разделов и подразделов классификации расходов бюджетов  </a:t>
            </a:r>
            <a:r>
              <a:rPr lang="ru-RU" altLang="ru-RU" sz="1400" b="1" dirty="0" smtClean="0">
                <a:latin typeface="Times New Roman" pitchFamily="18" charset="0"/>
              </a:rPr>
              <a:t>можно ознакомиться изучив Бюджетный кодекс     </a:t>
            </a:r>
            <a:r>
              <a:rPr lang="ru-RU" altLang="ru-RU" sz="1400" b="1" dirty="0" smtClean="0">
                <a:latin typeface="Times New Roman" pitchFamily="18" charset="0"/>
              </a:rPr>
              <a:t>Российской  Федерации</a:t>
            </a:r>
          </a:p>
          <a:p>
            <a:pPr>
              <a:defRPr/>
            </a:pPr>
            <a:endParaRPr lang="ru-RU" altLang="ru-RU" sz="1400" b="1" dirty="0" smtClean="0">
              <a:latin typeface="Times New Roman" pitchFamily="18" charset="0"/>
            </a:endParaRPr>
          </a:p>
          <a:p>
            <a:pPr>
              <a:defRPr/>
            </a:pPr>
            <a:r>
              <a:rPr lang="ru-RU" altLang="ru-RU" sz="1800" b="1" dirty="0" smtClean="0">
                <a:latin typeface="Times New Roman" pitchFamily="18" charset="0"/>
              </a:rPr>
              <a:t>    </a:t>
            </a:r>
          </a:p>
        </p:txBody>
      </p:sp>
      <p:pic>
        <p:nvPicPr>
          <p:cNvPr id="8234" name="Picture 6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2" y="1007267"/>
            <a:ext cx="63023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5" name="Line 67"/>
          <p:cNvSpPr>
            <a:spLocks noChangeShapeType="1"/>
          </p:cNvSpPr>
          <p:nvPr/>
        </p:nvSpPr>
        <p:spPr bwMode="auto">
          <a:xfrm>
            <a:off x="2250281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6" name="Text Box 68"/>
          <p:cNvSpPr txBox="1">
            <a:spLocks noChangeArrowheads="1"/>
          </p:cNvSpPr>
          <p:nvPr/>
        </p:nvSpPr>
        <p:spPr bwMode="auto">
          <a:xfrm>
            <a:off x="1605953" y="2376483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оборона</a:t>
            </a: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1096169" y="15025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88913"/>
            <a:ext cx="8821738" cy="6480175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r>
              <a:rPr lang="ru-RU" altLang="ru-RU" sz="1300" dirty="0" smtClean="0">
                <a:latin typeface="Times New Roman" panose="02020603050405020304" pitchFamily="18" charset="0"/>
              </a:rPr>
              <a:t>.</a:t>
            </a:r>
          </a:p>
          <a:p>
            <a:pPr marL="0" indent="542925" algn="just" eaLnBrk="1" hangingPunct="1">
              <a:buFontTx/>
              <a:buNone/>
            </a:pPr>
            <a:endParaRPr lang="ru-RU" altLang="ru-RU" sz="13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3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1267" name="AutoShape 6"/>
          <p:cNvGrpSpPr>
            <a:grpSpLocks/>
          </p:cNvGrpSpPr>
          <p:nvPr/>
        </p:nvGrpSpPr>
        <p:grpSpPr bwMode="auto">
          <a:xfrm>
            <a:off x="2349500" y="476250"/>
            <a:ext cx="4700588" cy="388938"/>
            <a:chOff x="1233" y="465"/>
            <a:chExt cx="3291" cy="1324"/>
          </a:xfrm>
        </p:grpSpPr>
        <p:pic>
          <p:nvPicPr>
            <p:cNvPr id="11290" name="AutoShape 6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" y="465"/>
              <a:ext cx="3291" cy="1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1" name="Text Box 23"/>
            <p:cNvSpPr txBox="1">
              <a:spLocks noChangeArrowheads="1"/>
            </p:cNvSpPr>
            <p:nvPr/>
          </p:nvSpPr>
          <p:spPr bwMode="auto">
            <a:xfrm>
              <a:off x="1311" y="543"/>
              <a:ext cx="3138" cy="117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 i="1">
                  <a:latin typeface="Times New Roman" panose="02020603050405020304" pitchFamily="18" charset="0"/>
                </a:rPr>
                <a:t>Межбюджетные трансферты</a:t>
              </a:r>
            </a:p>
          </p:txBody>
        </p:sp>
      </p:grp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706069" y="1239681"/>
            <a:ext cx="1846144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7172" name="AutoShape 8"/>
          <p:cNvSpPr>
            <a:spLocks noChangeArrowheads="1"/>
          </p:cNvSpPr>
          <p:nvPr/>
        </p:nvSpPr>
        <p:spPr bwMode="auto">
          <a:xfrm>
            <a:off x="2728459" y="1239681"/>
            <a:ext cx="1850572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754920" y="1239681"/>
            <a:ext cx="1917930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77" name="Text Box 36"/>
          <p:cNvSpPr txBox="1">
            <a:spLocks noChangeArrowheads="1"/>
          </p:cNvSpPr>
          <p:nvPr/>
        </p:nvSpPr>
        <p:spPr bwMode="auto">
          <a:xfrm>
            <a:off x="687388" y="1412875"/>
            <a:ext cx="19510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1278" name="Text Box 40"/>
          <p:cNvSpPr txBox="1">
            <a:spLocks noChangeArrowheads="1"/>
          </p:cNvSpPr>
          <p:nvPr/>
        </p:nvSpPr>
        <p:spPr bwMode="auto">
          <a:xfrm>
            <a:off x="830263" y="1268413"/>
            <a:ext cx="1590675" cy="185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Дотации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(</a:t>
            </a:r>
            <a:r>
              <a:rPr lang="ru-RU" altLang="ru-RU" sz="1400" b="1" i="1">
                <a:latin typeface="Times New Roman" panose="02020603050405020304" pitchFamily="18" charset="0"/>
              </a:rPr>
              <a:t>от лат. «</a:t>
            </a:r>
            <a:r>
              <a:rPr lang="en-US" altLang="ru-RU" sz="1400" b="1" i="1">
                <a:latin typeface="Times New Roman" panose="02020603050405020304" pitchFamily="18" charset="0"/>
              </a:rPr>
              <a:t>Dotatio</a:t>
            </a:r>
            <a:r>
              <a:rPr lang="ru-RU" altLang="ru-RU" sz="1400" b="1" i="1">
                <a:latin typeface="Times New Roman" panose="02020603050405020304" pitchFamily="18" charset="0"/>
              </a:rPr>
              <a:t>» -дар, пожертвование</a:t>
            </a:r>
            <a:r>
              <a:rPr lang="ru-RU" altLang="ru-RU" sz="1400" b="1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Предоставляется без определения конкретной цели их использования</a:t>
            </a:r>
          </a:p>
        </p:txBody>
      </p:sp>
      <p:sp>
        <p:nvSpPr>
          <p:cNvPr id="11279" name="Text Box 41"/>
          <p:cNvSpPr txBox="1">
            <a:spLocks noChangeArrowheads="1"/>
          </p:cNvSpPr>
          <p:nvPr/>
        </p:nvSpPr>
        <p:spPr bwMode="auto">
          <a:xfrm>
            <a:off x="2854325" y="1268413"/>
            <a:ext cx="1663700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Субвенции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Subvenire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-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приходить на помощь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</p:txBody>
      </p:sp>
      <p:sp>
        <p:nvSpPr>
          <p:cNvPr id="11280" name="Text Box 42"/>
          <p:cNvSpPr txBox="1">
            <a:spLocks noChangeArrowheads="1"/>
          </p:cNvSpPr>
          <p:nvPr/>
        </p:nvSpPr>
        <p:spPr bwMode="auto">
          <a:xfrm>
            <a:off x="4806950" y="1268413"/>
            <a:ext cx="1733550" cy="228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Субсидии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(от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Subsiduim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 поддержка)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условиях долевого </a:t>
            </a:r>
            <a:r>
              <a:rPr lang="ru-RU" altLang="ru-RU" sz="1400" dirty="0" err="1">
                <a:latin typeface="Times New Roman" panose="02020603050405020304" pitchFamily="18" charset="0"/>
              </a:rPr>
              <a:t>софинансирования</a:t>
            </a:r>
            <a:r>
              <a:rPr lang="ru-RU" altLang="ru-RU" sz="1400" dirty="0">
                <a:latin typeface="Times New Roman" panose="02020603050405020304" pitchFamily="18" charset="0"/>
              </a:rPr>
              <a:t> расходов других бюджетов</a:t>
            </a:r>
          </a:p>
        </p:txBody>
      </p:sp>
      <p:sp>
        <p:nvSpPr>
          <p:cNvPr id="11281" name="Line 43"/>
          <p:cNvSpPr>
            <a:spLocks noChangeShapeType="1"/>
          </p:cNvSpPr>
          <p:nvPr/>
        </p:nvSpPr>
        <p:spPr bwMode="auto">
          <a:xfrm flipH="1">
            <a:off x="1917700" y="836613"/>
            <a:ext cx="5762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44"/>
          <p:cNvSpPr>
            <a:spLocks noChangeShapeType="1"/>
          </p:cNvSpPr>
          <p:nvPr/>
        </p:nvSpPr>
        <p:spPr bwMode="auto">
          <a:xfrm flipH="1">
            <a:off x="3795713" y="836613"/>
            <a:ext cx="144462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Line 45"/>
          <p:cNvSpPr>
            <a:spLocks noChangeShapeType="1"/>
          </p:cNvSpPr>
          <p:nvPr/>
        </p:nvSpPr>
        <p:spPr bwMode="auto">
          <a:xfrm>
            <a:off x="6904038" y="836613"/>
            <a:ext cx="579437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4" name="Text Box 46"/>
          <p:cNvSpPr txBox="1">
            <a:spLocks noChangeArrowheads="1"/>
          </p:cNvSpPr>
          <p:nvPr/>
        </p:nvSpPr>
        <p:spPr bwMode="auto">
          <a:xfrm>
            <a:off x="1916113" y="0"/>
            <a:ext cx="527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Межбюджетные отношения</a:t>
            </a:r>
            <a:endParaRPr lang="ru-RU" altLang="ru-RU" sz="24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6848007" y="1239681"/>
            <a:ext cx="1849010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88" name="Line 50"/>
          <p:cNvSpPr>
            <a:spLocks noChangeShapeType="1"/>
          </p:cNvSpPr>
          <p:nvPr/>
        </p:nvSpPr>
        <p:spPr bwMode="auto">
          <a:xfrm>
            <a:off x="5457825" y="836613"/>
            <a:ext cx="1444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9" name="Text Box 51"/>
          <p:cNvSpPr txBox="1">
            <a:spLocks noChangeArrowheads="1"/>
          </p:cNvSpPr>
          <p:nvPr/>
        </p:nvSpPr>
        <p:spPr bwMode="auto">
          <a:xfrm>
            <a:off x="6759575" y="1268413"/>
            <a:ext cx="2024063" cy="36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Иные межбюджетные трансферты</a:t>
            </a:r>
            <a:r>
              <a:rPr lang="ru-RU" altLang="ru-RU" sz="900"/>
              <a:t> </a:t>
            </a:r>
            <a:r>
              <a:rPr lang="ru-RU" altLang="ru-RU" sz="1400" b="1" i="1">
                <a:latin typeface="Times New Roman" panose="02020603050405020304" pitchFamily="18" charset="0"/>
              </a:rPr>
              <a:t>(Трансфе́рт от лат. «Transfero»-переношу,перемещаю)</a:t>
            </a:r>
            <a:r>
              <a:rPr lang="ru-RU" altLang="ru-RU" sz="1400" b="1"/>
              <a:t> </a:t>
            </a:r>
            <a:r>
              <a:rPr lang="ru-RU" altLang="ru-RU" sz="1400">
                <a:latin typeface="Times New Roman" panose="02020603050405020304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850330" y="331788"/>
            <a:ext cx="7728203" cy="914399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 Подымахинского муниципального образования составляется на основе:</a:t>
            </a:r>
          </a:p>
        </p:txBody>
      </p:sp>
      <p:sp>
        <p:nvSpPr>
          <p:cNvPr id="15365" name="AutoShape 240"/>
          <p:cNvSpPr>
            <a:spLocks noChangeArrowheads="1"/>
          </p:cNvSpPr>
          <p:nvPr/>
        </p:nvSpPr>
        <p:spPr bwMode="auto">
          <a:xfrm>
            <a:off x="974725" y="1412875"/>
            <a:ext cx="1592263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6" name="AutoShape 241"/>
          <p:cNvSpPr>
            <a:spLocks noChangeArrowheads="1"/>
          </p:cNvSpPr>
          <p:nvPr/>
        </p:nvSpPr>
        <p:spPr bwMode="auto">
          <a:xfrm>
            <a:off x="3506788" y="1412875"/>
            <a:ext cx="1952625" cy="252095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7" name="AutoShape 242"/>
          <p:cNvSpPr>
            <a:spLocks noChangeArrowheads="1"/>
          </p:cNvSpPr>
          <p:nvPr/>
        </p:nvSpPr>
        <p:spPr bwMode="auto">
          <a:xfrm>
            <a:off x="6616700" y="1412875"/>
            <a:ext cx="1590675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8" name="Text Box 244"/>
          <p:cNvSpPr txBox="1">
            <a:spLocks noChangeArrowheads="1"/>
          </p:cNvSpPr>
          <p:nvPr/>
        </p:nvSpPr>
        <p:spPr bwMode="auto">
          <a:xfrm>
            <a:off x="1047750" y="1484313"/>
            <a:ext cx="14462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Бюджетного послания Президента Российской Федерации о бюджетной политике в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2018-2020 годах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69" name="Text Box 245"/>
          <p:cNvSpPr txBox="1">
            <a:spLocks noChangeArrowheads="1"/>
          </p:cNvSpPr>
          <p:nvPr/>
        </p:nvSpPr>
        <p:spPr bwMode="auto">
          <a:xfrm>
            <a:off x="3578225" y="1412875"/>
            <a:ext cx="1806575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Основных направлений бюджетной и налоговой политики </a:t>
            </a:r>
            <a:r>
              <a:rPr lang="ru-RU" altLang="ru-RU" sz="12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200" dirty="0">
                <a:latin typeface="Times New Roman" panose="02020603050405020304" pitchFamily="18" charset="0"/>
              </a:rPr>
              <a:t> сельского поселения на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200" dirty="0">
                <a:latin typeface="Times New Roman" panose="02020603050405020304" pitchFamily="18" charset="0"/>
              </a:rPr>
              <a:t>год и на плановый период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200" dirty="0">
                <a:latin typeface="Times New Roman" panose="02020603050405020304" pitchFamily="18" charset="0"/>
              </a:rPr>
              <a:t>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200" dirty="0">
                <a:latin typeface="Times New Roman" panose="02020603050405020304" pitchFamily="18" charset="0"/>
              </a:rPr>
              <a:t>годов, утвержденных постановлением администрации </a:t>
            </a:r>
            <a:r>
              <a:rPr lang="ru-RU" altLang="ru-RU" sz="12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200" dirty="0">
                <a:latin typeface="Times New Roman" panose="02020603050405020304" pitchFamily="18" charset="0"/>
              </a:rPr>
              <a:t> сельского поселения от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14.11.2017 </a:t>
            </a:r>
            <a:r>
              <a:rPr lang="ru-RU" altLang="ru-RU" sz="1200" dirty="0">
                <a:latin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89-п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0" name="Text Box 246"/>
          <p:cNvSpPr txBox="1">
            <a:spLocks noChangeArrowheads="1"/>
          </p:cNvSpPr>
          <p:nvPr/>
        </p:nvSpPr>
        <p:spPr bwMode="auto">
          <a:xfrm>
            <a:off x="6616700" y="1412875"/>
            <a:ext cx="1531938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Прогноза социально – экономического развития </a:t>
            </a:r>
            <a:r>
              <a:rPr lang="ru-RU" altLang="ru-RU" sz="12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200" dirty="0">
                <a:latin typeface="Times New Roman" panose="02020603050405020304" pitchFamily="18" charset="0"/>
              </a:rPr>
              <a:t> сельского поселения на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200" dirty="0">
                <a:latin typeface="Times New Roman" panose="02020603050405020304" pitchFamily="18" charset="0"/>
              </a:rPr>
              <a:t>-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200" dirty="0">
                <a:latin typeface="Times New Roman" panose="02020603050405020304" pitchFamily="18" charset="0"/>
              </a:rPr>
              <a:t>годы, утвержденного постановлением администрации от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14.11.2017 </a:t>
            </a:r>
            <a:r>
              <a:rPr lang="ru-RU" altLang="ru-RU" sz="1200" dirty="0">
                <a:latin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88-п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1" name="Text Box 247"/>
          <p:cNvSpPr txBox="1">
            <a:spLocks noChangeArrowheads="1"/>
          </p:cNvSpPr>
          <p:nvPr/>
        </p:nvSpPr>
        <p:spPr bwMode="auto">
          <a:xfrm>
            <a:off x="469900" y="5300663"/>
            <a:ext cx="8313738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повышение эффективности расходов и перераспределение бюджетных расходов в пользу приоритетных направлений и проектов, обеспечивающих максимальный эффект экономического роста и достижение измеримых, общественно значимых результатов, наиболее важные из которых установлены Указами Президента Российской Федерации от 07 мая 2012 года.</a:t>
            </a:r>
          </a:p>
        </p:txBody>
      </p:sp>
      <p:sp>
        <p:nvSpPr>
          <p:cNvPr id="2" name="Скругленный прямоугольник 6"/>
          <p:cNvSpPr/>
          <p:nvPr/>
        </p:nvSpPr>
        <p:spPr>
          <a:xfrm>
            <a:off x="987325" y="4145948"/>
            <a:ext cx="7449312" cy="900386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Подымахинского сельского поселения от 14.11.2017 № 89-п определены основные направления бюджетной политики поселения на 2018 год и плановый период 2019 и 2020 годов: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12875"/>
            <a:ext cx="8747125" cy="47132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Основные характеристики бюджета </a:t>
            </a:r>
            <a:r>
              <a:rPr lang="ru-RU" altLang="ru-RU" sz="1200" b="1" dirty="0" err="1" smtClean="0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 сельского поселения на 2018 – 2020 годы, тыс. рублей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>
          <a:xfrm>
            <a:off x="557213" y="247650"/>
            <a:ext cx="8262937" cy="1069975"/>
          </a:xfrm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altLang="ru-RU" sz="3200" b="1" i="1" u="sng" smtClean="0"/>
              <a:t>Общие характеристики доходов и расходов бюджета поселения</a:t>
            </a:r>
          </a:p>
        </p:txBody>
      </p:sp>
      <p:sp>
        <p:nvSpPr>
          <p:cNvPr id="14340" name="Line 154"/>
          <p:cNvSpPr>
            <a:spLocks noChangeShapeType="1"/>
          </p:cNvSpPr>
          <p:nvPr/>
        </p:nvSpPr>
        <p:spPr bwMode="auto">
          <a:xfrm>
            <a:off x="5253038" y="129698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562"/>
          <p:cNvSpPr>
            <a:spLocks noChangeShapeType="1"/>
          </p:cNvSpPr>
          <p:nvPr/>
        </p:nvSpPr>
        <p:spPr bwMode="auto">
          <a:xfrm>
            <a:off x="5495925" y="17383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2" name="Line 1197"/>
          <p:cNvSpPr>
            <a:spLocks noChangeShapeType="1"/>
          </p:cNvSpPr>
          <p:nvPr/>
        </p:nvSpPr>
        <p:spPr bwMode="auto">
          <a:xfrm>
            <a:off x="5529263" y="16494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Line 1565"/>
          <p:cNvSpPr>
            <a:spLocks noChangeShapeType="1"/>
          </p:cNvSpPr>
          <p:nvPr/>
        </p:nvSpPr>
        <p:spPr bwMode="auto">
          <a:xfrm>
            <a:off x="5529263" y="16827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8970" name="Group 18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0258"/>
              </p:ext>
            </p:extLst>
          </p:nvPr>
        </p:nvGraphicFramePr>
        <p:xfrm>
          <a:off x="557214" y="1916113"/>
          <a:ext cx="7993484" cy="4176711"/>
        </p:xfrm>
        <a:graphic>
          <a:graphicData uri="http://schemas.openxmlformats.org/drawingml/2006/table">
            <a:tbl>
              <a:tblPr/>
              <a:tblGrid>
                <a:gridCol w="24678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32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581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5811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811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5807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929877"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   2017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4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 решения Думы Подымахинского сельского поселения "О бюджете Подымахинского сельского поселения на 2018 год и на плановый период 2019 и 2020 годов"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9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2018 год 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2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2018 года к 2017 году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14 021,4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11 585,4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10 755,7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10 930,3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 доходы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4 021,0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2 881,4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3 158,9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3 213,6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10 000,4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8 704,0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7 596,8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7 716,7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15 253,7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11 686,2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10 866,2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11 042,7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условно утвержденные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(-)/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Профицит (+)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1 232,3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-100,8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-110,5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-112,4 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69850"/>
            <a:ext cx="8262937" cy="417513"/>
          </a:xfrm>
        </p:spPr>
        <p:txBody>
          <a:bodyPr/>
          <a:lstStyle/>
          <a:p>
            <a:pPr eaLnBrk="1" hangingPunct="1"/>
            <a:r>
              <a:rPr lang="ru-RU" altLang="ru-RU" sz="3200" b="1" i="1" u="sng" smtClean="0"/>
              <a:t>Межбюджетные</a:t>
            </a:r>
            <a:r>
              <a:rPr lang="ru-RU" altLang="ru-RU" sz="4000" b="1" i="1" u="sng" smtClean="0"/>
              <a:t> </a:t>
            </a:r>
            <a:r>
              <a:rPr lang="ru-RU" altLang="ru-RU" sz="3200" b="1" i="1" u="sng" smtClean="0"/>
              <a:t>отношения</a:t>
            </a:r>
          </a:p>
        </p:txBody>
      </p: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453026" y="1357621"/>
            <a:ext cx="3823377" cy="1553607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0" name="Text Box 7"/>
          <p:cNvSpPr txBox="1">
            <a:spLocks noChangeArrowheads="1"/>
          </p:cNvSpPr>
          <p:nvPr/>
        </p:nvSpPr>
        <p:spPr bwMode="auto">
          <a:xfrm>
            <a:off x="563563" y="1527175"/>
            <a:ext cx="3600450" cy="8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Иркутской области: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- дотации бюджетам поселений на выравнивание бюджетной обеспеченности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283,9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рублей;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субвенции 163,0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рублей.</a:t>
            </a: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53010" y="3023707"/>
            <a:ext cx="3821816" cy="1485414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4" name="AutoShape 26"/>
          <p:cNvSpPr>
            <a:spLocks noChangeArrowheads="1"/>
          </p:cNvSpPr>
          <p:nvPr/>
        </p:nvSpPr>
        <p:spPr bwMode="auto">
          <a:xfrm>
            <a:off x="5168900" y="2349500"/>
            <a:ext cx="2963863" cy="1800225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5" name="Text Box 27"/>
          <p:cNvSpPr txBox="1">
            <a:spLocks noChangeArrowheads="1"/>
          </p:cNvSpPr>
          <p:nvPr/>
        </p:nvSpPr>
        <p:spPr bwMode="auto">
          <a:xfrm>
            <a:off x="5276850" y="2465388"/>
            <a:ext cx="2747963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</a:rPr>
              <a:t>БЮДЖЕТ ПОДЫМАХИНСКОГО МУНИЦИПАЛЬНОГО ОБРАЗОВАНИЯ (СЕЛЬСКОГО ПОСЕЛЕНИЯ)</a:t>
            </a:r>
          </a:p>
        </p:txBody>
      </p:sp>
      <p:sp>
        <p:nvSpPr>
          <p:cNvPr id="26636" name="Text Box 36"/>
          <p:cNvSpPr txBox="1">
            <a:spLocks noChangeArrowheads="1"/>
          </p:cNvSpPr>
          <p:nvPr/>
        </p:nvSpPr>
        <p:spPr bwMode="auto">
          <a:xfrm>
            <a:off x="557213" y="3219450"/>
            <a:ext cx="365442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3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300" b="1" dirty="0">
                <a:latin typeface="Times New Roman" panose="02020603050405020304" pitchFamily="18" charset="0"/>
              </a:rPr>
              <a:t> муниципального района: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-дотации на выравнивание  бюджетной  обеспеченности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8257,1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рублей;</a:t>
            </a:r>
          </a:p>
        </p:txBody>
      </p:sp>
      <p:sp>
        <p:nvSpPr>
          <p:cNvPr id="26637" name="AutoShape 47"/>
          <p:cNvSpPr>
            <a:spLocks noChangeArrowheads="1"/>
          </p:cNvSpPr>
          <p:nvPr/>
        </p:nvSpPr>
        <p:spPr bwMode="auto">
          <a:xfrm rot="5400000">
            <a:off x="5532438" y="327025"/>
            <a:ext cx="792162" cy="32527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8" name="AutoShape 51"/>
          <p:cNvSpPr>
            <a:spLocks noChangeArrowheads="1"/>
          </p:cNvSpPr>
          <p:nvPr/>
        </p:nvSpPr>
        <p:spPr bwMode="auto">
          <a:xfrm>
            <a:off x="4302125" y="3500438"/>
            <a:ext cx="868363" cy="431800"/>
          </a:xfrm>
          <a:prstGeom prst="rightArrow">
            <a:avLst>
              <a:gd name="adj1" fmla="val 50000"/>
              <a:gd name="adj2" fmla="val 502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9" name="AutoShape 54"/>
          <p:cNvSpPr>
            <a:spLocks noChangeArrowheads="1"/>
          </p:cNvSpPr>
          <p:nvPr/>
        </p:nvSpPr>
        <p:spPr bwMode="auto">
          <a:xfrm>
            <a:off x="4949825" y="4652963"/>
            <a:ext cx="3455988" cy="1512887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0" name="Text Box 60"/>
          <p:cNvSpPr txBox="1">
            <a:spLocks noChangeArrowheads="1"/>
          </p:cNvSpPr>
          <p:nvPr/>
        </p:nvSpPr>
        <p:spPr bwMode="auto">
          <a:xfrm>
            <a:off x="5084763" y="4716463"/>
            <a:ext cx="324008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Иные межбюджетные трансферты </a:t>
            </a:r>
            <a:r>
              <a:rPr lang="ru-RU" altLang="ru-RU" sz="1200" dirty="0">
                <a:latin typeface="Times New Roman" panose="02020603050405020304" pitchFamily="18" charset="0"/>
              </a:rPr>
              <a:t>передаваемые бюджету </a:t>
            </a:r>
            <a:r>
              <a:rPr lang="ru-RU" altLang="ru-RU" sz="1200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200" dirty="0">
                <a:latin typeface="Times New Roman" panose="02020603050405020304" pitchFamily="18" charset="0"/>
              </a:rPr>
              <a:t> муниципального района на осуществление части полномочий по решению вопросов местного значения в соответствии с заключенными соглашениями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389,6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рублей.</a:t>
            </a:r>
          </a:p>
        </p:txBody>
      </p:sp>
      <p:sp>
        <p:nvSpPr>
          <p:cNvPr id="26641" name="AutoShape 61"/>
          <p:cNvSpPr>
            <a:spLocks noChangeArrowheads="1"/>
          </p:cNvSpPr>
          <p:nvPr/>
        </p:nvSpPr>
        <p:spPr bwMode="auto">
          <a:xfrm>
            <a:off x="6389688" y="4149725"/>
            <a:ext cx="433387" cy="503238"/>
          </a:xfrm>
          <a:prstGeom prst="downArrow">
            <a:avLst>
              <a:gd name="adj1" fmla="val 50000"/>
              <a:gd name="adj2" fmla="val 2902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2" name="Text Box 62"/>
          <p:cNvSpPr txBox="1">
            <a:spLocks noChangeArrowheads="1"/>
          </p:cNvSpPr>
          <p:nvPr/>
        </p:nvSpPr>
        <p:spPr bwMode="auto">
          <a:xfrm>
            <a:off x="687388" y="692150"/>
            <a:ext cx="8169275" cy="5238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планируемые к получению из областного бюджета и бюджета района, направляемые в бюджет </a:t>
            </a:r>
            <a:r>
              <a:rPr lang="ru-RU" alt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Подымахинского</a:t>
            </a: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 2018 году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 descr="Розовая тисненая бумага"/>
          <p:cNvSpPr txBox="1">
            <a:spLocks noChangeArrowheads="1"/>
          </p:cNvSpPr>
          <p:nvPr/>
        </p:nvSpPr>
        <p:spPr bwMode="auto">
          <a:xfrm>
            <a:off x="1336675" y="908050"/>
            <a:ext cx="7604125" cy="4078039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Иные межбюджетные трансферты, передаваемые бюджету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муниципального района </a:t>
            </a:r>
            <a:r>
              <a:rPr lang="ru-RU" altLang="ru-RU" sz="14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муниципального образования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:</a:t>
            </a:r>
            <a:endParaRPr lang="ru-RU" altLang="ru-RU" sz="1400" b="1" dirty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исполнению бюджета поселения и контроль за исполнением данного бюджета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ЖКХ (экспертиза экономической обоснованности планово-расчетных затрат на услуги организаций коммунального комплекса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);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вопросам архитектуры (подготовка документов территориального планирования, местных нормативов градостроительного проектирования, утверждение градостроительных планов земельных участков, выдача разрешений на строительство, на ввод объектов в эксплуатацию при осуществлении строительства, реконструкции, капитального ремонта объектов капитального строительства, перевод жилого помещения в нежилое и нежилого помещения в жилое помещение, согласование переустройства и (или) перепланировки жилых помещений, утверждение схем расположения земельных участков на кадастровых планах и кадастровых картах территории, установление или изменение вида разрешенного использования земельного участка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внешнего муниципального финансового контроля.</a:t>
            </a:r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 flipH="1">
            <a:off x="687388" y="11969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685800" y="16287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>
            <a:off x="685800" y="1916113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4" name="Line 8"/>
          <p:cNvSpPr>
            <a:spLocks noChangeShapeType="1"/>
          </p:cNvSpPr>
          <p:nvPr/>
        </p:nvSpPr>
        <p:spPr bwMode="auto">
          <a:xfrm>
            <a:off x="688975" y="2492896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685800" y="4509120"/>
            <a:ext cx="649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8" name="Line 12"/>
          <p:cNvSpPr>
            <a:spLocks noChangeShapeType="1"/>
          </p:cNvSpPr>
          <p:nvPr/>
        </p:nvSpPr>
        <p:spPr bwMode="auto">
          <a:xfrm flipH="1">
            <a:off x="684212" y="1196976"/>
            <a:ext cx="3176" cy="331214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115888"/>
            <a:ext cx="8262937" cy="766762"/>
          </a:xfrm>
        </p:spPr>
        <p:txBody>
          <a:bodyPr/>
          <a:lstStyle/>
          <a:p>
            <a:pPr eaLnBrk="1" hangingPunct="1"/>
            <a:r>
              <a:rPr lang="ru-RU" altLang="ru-RU" sz="2800" b="1" i="1" u="sng" dirty="0" smtClean="0"/>
              <a:t>Доходы бюджета поселения</a:t>
            </a:r>
            <a:br>
              <a:rPr lang="ru-RU" altLang="ru-RU" sz="2800" b="1" i="1" u="sng" dirty="0" smtClean="0"/>
            </a:br>
            <a:endParaRPr lang="ru-RU" altLang="ru-RU" sz="2800" b="1" i="1" u="sng" dirty="0" smtClean="0"/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85775" y="512763"/>
            <a:ext cx="8458200" cy="7397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Доходы бюджета поселения сформированы в соответствии с бюджетным законодательством Российской Федерации, законодательством о налогах и сборах, законодательством об иных обязательных платежах (ст.39 Бюджетного кодекса). </a:t>
            </a:r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0" y="1933575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414338" y="1252538"/>
            <a:ext cx="356235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355600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      </a:t>
            </a:r>
            <a:endParaRPr lang="ru-RU" altLang="ru-RU" sz="1400" dirty="0" smtClean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400" dirty="0">
                <a:latin typeface="Times New Roman" panose="02020603050405020304" pitchFamily="18" charset="0"/>
              </a:rPr>
              <a:t>Налоговые и неналоговые доходы бюджета </a:t>
            </a:r>
            <a:r>
              <a:rPr lang="ru-RU" altLang="ru-RU" sz="14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400" dirty="0">
                <a:latin typeface="Times New Roman" panose="02020603050405020304" pitchFamily="18" charset="0"/>
              </a:rPr>
              <a:t> сельского поселения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планируются в сумме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2881,4 </a:t>
            </a:r>
            <a:r>
              <a:rPr lang="ru-RU" altLang="ru-RU" sz="1400" dirty="0">
                <a:latin typeface="Times New Roman" panose="02020603050405020304" pitchFamily="18" charset="0"/>
              </a:rPr>
              <a:t>тыс.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рублей.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Объем </a:t>
            </a:r>
            <a:r>
              <a:rPr lang="ru-RU" altLang="ru-RU" sz="1400" dirty="0">
                <a:latin typeface="Times New Roman" panose="02020603050405020304" pitchFamily="18" charset="0"/>
              </a:rPr>
              <a:t>налоговых и неналоговых доходов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составит сумму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3158,9 тыс</a:t>
            </a:r>
            <a:r>
              <a:rPr lang="ru-RU" altLang="ru-RU" sz="1400" dirty="0">
                <a:latin typeface="Times New Roman" panose="02020603050405020304" pitchFamily="18" charset="0"/>
              </a:rPr>
              <a:t>. рублей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(110 </a:t>
            </a:r>
            <a:r>
              <a:rPr lang="ru-RU" altLang="ru-RU" sz="1400" dirty="0">
                <a:latin typeface="Times New Roman" panose="02020603050405020304" pitchFamily="18" charset="0"/>
              </a:rPr>
              <a:t>% к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400" dirty="0">
                <a:latin typeface="Times New Roman" panose="02020603050405020304" pitchFamily="18" charset="0"/>
              </a:rPr>
              <a:t>году),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3213,6 </a:t>
            </a:r>
            <a:r>
              <a:rPr lang="ru-RU" altLang="ru-RU" sz="1400" dirty="0">
                <a:latin typeface="Times New Roman" panose="02020603050405020304" pitchFamily="18" charset="0"/>
              </a:rPr>
              <a:t>тыс. рублей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(102 </a:t>
            </a:r>
            <a:r>
              <a:rPr lang="ru-RU" altLang="ru-RU" sz="1400" dirty="0">
                <a:latin typeface="Times New Roman" panose="02020603050405020304" pitchFamily="18" charset="0"/>
              </a:rPr>
              <a:t>% к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году). </a:t>
            </a:r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1120775" y="4292600"/>
            <a:ext cx="57102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91" name="Text Box 10"/>
          <p:cNvSpPr txBox="1">
            <a:spLocks noChangeArrowheads="1"/>
          </p:cNvSpPr>
          <p:nvPr/>
        </p:nvSpPr>
        <p:spPr bwMode="auto">
          <a:xfrm>
            <a:off x="360363" y="5445125"/>
            <a:ext cx="8458200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231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Наибольший удельный вес в структуре налоговых и неналоговых доходов занимают: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акцизы на нефтепродукты (в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67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69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69 </a:t>
            </a:r>
            <a:r>
              <a:rPr lang="ru-RU" altLang="ru-RU" sz="1400" dirty="0">
                <a:latin typeface="Times New Roman" panose="02020603050405020304" pitchFamily="18" charset="0"/>
              </a:rPr>
              <a:t>%),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налог на доходы физических лиц (в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2018 году </a:t>
            </a:r>
            <a:r>
              <a:rPr lang="ru-RU" altLang="ru-RU" sz="1400" dirty="0">
                <a:latin typeface="Times New Roman" panose="02020603050405020304" pitchFamily="18" charset="0"/>
              </a:rPr>
              <a:t>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22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21 </a:t>
            </a:r>
            <a:r>
              <a:rPr lang="ru-RU" altLang="ru-RU" sz="1400" dirty="0">
                <a:latin typeface="Times New Roman" panose="02020603050405020304" pitchFamily="18" charset="0"/>
              </a:rPr>
              <a:t>%, в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2020 </a:t>
            </a:r>
            <a:r>
              <a:rPr lang="ru-RU" altLang="ru-RU" sz="1400" dirty="0">
                <a:latin typeface="Times New Roman" panose="02020603050405020304" pitchFamily="18" charset="0"/>
              </a:rPr>
              <a:t>году –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21 </a:t>
            </a:r>
            <a:r>
              <a:rPr lang="ru-RU" altLang="ru-RU" sz="1400" dirty="0">
                <a:latin typeface="Times New Roman" panose="02020603050405020304" pitchFamily="18" charset="0"/>
              </a:rPr>
              <a:t>%).</a:t>
            </a:r>
          </a:p>
        </p:txBody>
      </p:sp>
      <p:sp>
        <p:nvSpPr>
          <p:cNvPr id="16392" name="Rectangle 12"/>
          <p:cNvSpPr>
            <a:spLocks noChangeArrowheads="1"/>
          </p:cNvSpPr>
          <p:nvPr/>
        </p:nvSpPr>
        <p:spPr bwMode="auto">
          <a:xfrm>
            <a:off x="0" y="1938338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4490478"/>
              </p:ext>
            </p:extLst>
          </p:nvPr>
        </p:nvGraphicFramePr>
        <p:xfrm>
          <a:off x="3976688" y="1463675"/>
          <a:ext cx="4924425" cy="3837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16778" y="4648369"/>
            <a:ext cx="8262937" cy="1143000"/>
          </a:xfrm>
        </p:spPr>
        <p:txBody>
          <a:bodyPr/>
          <a:lstStyle/>
          <a:p>
            <a:pPr indent="444500" algn="just" eaLnBrk="1" hangingPunct="1"/>
            <a:r>
              <a:rPr lang="ru-RU" altLang="ru-RU" sz="1400" dirty="0" smtClean="0">
                <a:latin typeface="Times New Roman" panose="02020603050405020304" pitchFamily="18" charset="0"/>
              </a:rPr>
              <a:t>Доходы дорожного фонда прогнозируются на 2018 год в сумме 1940,1 тыс. рублей. В 2019 году доходы дорожного фонда запланированы в сумме 2188,5 тыс. рублей (113 % к 2018 году), к 2020 году доходы дорожного фонда достигнут 2214,1 тыс. рублей (101 % к 2019 году).</a:t>
            </a:r>
          </a:p>
        </p:txBody>
      </p:sp>
      <p:graphicFrame>
        <p:nvGraphicFramePr>
          <p:cNvPr id="294948" name="Group 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6827760"/>
              </p:ext>
            </p:extLst>
          </p:nvPr>
        </p:nvGraphicFramePr>
        <p:xfrm>
          <a:off x="454025" y="2708275"/>
          <a:ext cx="8335964" cy="1555014"/>
        </p:xfrm>
        <a:graphic>
          <a:graphicData uri="http://schemas.openxmlformats.org/drawingml/2006/table">
            <a:tbl>
              <a:tblPr/>
              <a:tblGrid>
                <a:gridCol w="25520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2409">
                  <a:extLst>
                    <a:ext uri="{9D8B030D-6E8A-4147-A177-3AD203B41FA5}">
                      <a16:colId xmlns:a16="http://schemas.microsoft.com/office/drawing/2014/main" xmlns="" val="1359770181"/>
                    </a:ext>
                  </a:extLst>
                </a:gridCol>
                <a:gridCol w="1535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843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861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вида доходов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2017 год, оценка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2021,8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1940,1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2188,5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2214,1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доходов дорожного фонда 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2021,8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1940,1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2188,5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2214,1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457" name="Rectangle 30"/>
          <p:cNvSpPr>
            <a:spLocks noChangeArrowheads="1"/>
          </p:cNvSpPr>
          <p:nvPr/>
        </p:nvSpPr>
        <p:spPr bwMode="auto">
          <a:xfrm>
            <a:off x="198438" y="4652963"/>
            <a:ext cx="8262937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4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8" name="Rectangle 32"/>
          <p:cNvSpPr>
            <a:spLocks noChangeArrowheads="1"/>
          </p:cNvSpPr>
          <p:nvPr/>
        </p:nvSpPr>
        <p:spPr bwMode="auto">
          <a:xfrm>
            <a:off x="598488" y="1989137"/>
            <a:ext cx="804703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Источники формирования доходов дорожного фонда в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2017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–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2020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годах</a:t>
            </a:r>
            <a: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b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ru-RU" altLang="ru-RU" sz="1100" dirty="0">
                <a:solidFill>
                  <a:schemeClr val="tx2"/>
                </a:solidFill>
                <a:latin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92153" y="980074"/>
            <a:ext cx="546059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</a:rPr>
              <a:t>Доходы дорожного фонда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6"/>
          <p:cNvSpPr txBox="1">
            <a:spLocks noChangeArrowheads="1"/>
          </p:cNvSpPr>
          <p:nvPr/>
        </p:nvSpPr>
        <p:spPr bwMode="auto">
          <a:xfrm>
            <a:off x="341313" y="5661025"/>
            <a:ext cx="8602662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Из общей суммы безвозмездных поступлений от других бюджетов бюджетной системы Российской Федерации в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2018 </a:t>
            </a:r>
            <a:r>
              <a:rPr lang="ru-RU" altLang="ru-RU" sz="1300" dirty="0">
                <a:latin typeface="Times New Roman" panose="02020603050405020304" pitchFamily="18" charset="0"/>
              </a:rPr>
              <a:t>году в сумме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8704,0 </a:t>
            </a:r>
            <a:r>
              <a:rPr lang="ru-RU" altLang="ru-RU" sz="1300" dirty="0">
                <a:latin typeface="Times New Roman" panose="02020603050405020304" pitchFamily="18" charset="0"/>
              </a:rPr>
              <a:t>тыс. рублей ожидается поступление дотаций –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8541,0 </a:t>
            </a:r>
            <a:r>
              <a:rPr lang="ru-RU" altLang="ru-RU" sz="1300" dirty="0">
                <a:latin typeface="Times New Roman" panose="02020603050405020304" pitchFamily="18" charset="0"/>
              </a:rPr>
              <a:t>тыс. рублей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(98 </a:t>
            </a:r>
            <a:r>
              <a:rPr lang="ru-RU" altLang="ru-RU" sz="1300" dirty="0">
                <a:latin typeface="Times New Roman" panose="02020603050405020304" pitchFamily="18" charset="0"/>
              </a:rPr>
              <a:t>процентов), субсидий –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0 </a:t>
            </a:r>
            <a:r>
              <a:rPr lang="ru-RU" altLang="ru-RU" sz="1300" dirty="0">
                <a:latin typeface="Times New Roman" panose="02020603050405020304" pitchFamily="18" charset="0"/>
              </a:rPr>
              <a:t>тыс. рублей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(0 </a:t>
            </a:r>
            <a:r>
              <a:rPr lang="ru-RU" altLang="ru-RU" sz="1300" dirty="0">
                <a:latin typeface="Times New Roman" panose="02020603050405020304" pitchFamily="18" charset="0"/>
              </a:rPr>
              <a:t>процента), субвенций –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163,0 </a:t>
            </a:r>
            <a:r>
              <a:rPr lang="ru-RU" altLang="ru-RU" sz="1300" dirty="0">
                <a:latin typeface="Times New Roman" panose="02020603050405020304" pitchFamily="18" charset="0"/>
              </a:rPr>
              <a:t>тыс. рублей </a:t>
            </a:r>
            <a:r>
              <a:rPr lang="ru-RU" altLang="ru-RU" sz="1300" dirty="0" smtClean="0">
                <a:latin typeface="Times New Roman" panose="02020603050405020304" pitchFamily="18" charset="0"/>
              </a:rPr>
              <a:t>(2 </a:t>
            </a:r>
            <a:r>
              <a:rPr lang="ru-RU" altLang="ru-RU" sz="1300" dirty="0">
                <a:latin typeface="Times New Roman" panose="02020603050405020304" pitchFamily="18" charset="0"/>
              </a:rPr>
              <a:t>процента).</a:t>
            </a:r>
          </a:p>
        </p:txBody>
      </p:sp>
      <p:graphicFrame>
        <p:nvGraphicFramePr>
          <p:cNvPr id="2" name="Object 7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871444793"/>
              </p:ext>
            </p:extLst>
          </p:nvPr>
        </p:nvGraphicFramePr>
        <p:xfrm>
          <a:off x="538163" y="520700"/>
          <a:ext cx="8208962" cy="508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22"/>
          <p:cNvSpPr>
            <a:spLocks noChangeArrowheads="1"/>
          </p:cNvSpPr>
          <p:nvPr/>
        </p:nvSpPr>
        <p:spPr bwMode="auto">
          <a:xfrm>
            <a:off x="482624" y="1700808"/>
            <a:ext cx="8313738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Динамика расходов бюджета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Подымахинского муниципального образования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50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altLang="ru-RU" sz="1050" i="1" dirty="0" smtClean="0">
                <a:solidFill>
                  <a:srgbClr val="000099"/>
                </a:solidFill>
                <a:latin typeface="Times New Roman" pitchFamily="18" charset="0"/>
              </a:rPr>
              <a:t>(тыс. рублей)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1600" i="1" dirty="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282857" name="Group 4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049276645"/>
              </p:ext>
            </p:extLst>
          </p:nvPr>
        </p:nvGraphicFramePr>
        <p:xfrm>
          <a:off x="376238" y="2636912"/>
          <a:ext cx="8407400" cy="3689324"/>
        </p:xfrm>
        <a:graphic>
          <a:graphicData uri="http://schemas.openxmlformats.org/drawingml/2006/table">
            <a:tbl>
              <a:tblPr/>
              <a:tblGrid>
                <a:gridCol w="6143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339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35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51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05918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2017 года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 решения Думы Подымахинского сельского поселения "О бюджете Подымахинского сельского поселения на 2018 год и на плановый период 2019 и 2020 годов"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78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910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15253,7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11686,2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10866,2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11042,7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6205,5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5468,8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5034,2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5126,5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799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2957,4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1990,6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2233,0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2258,6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2912,9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2997,8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3050,0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2925,9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2980,0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641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pic>
        <p:nvPicPr>
          <p:cNvPr id="2050" name="Picture 2" descr="C:\Users\Бухгалтер\Desktop\фото к бюджету для граждан\рисунки\Рисунок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93" y="188641"/>
            <a:ext cx="7188200" cy="151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50"/>
          <p:cNvSpPr>
            <a:spLocks noChangeArrowheads="1"/>
          </p:cNvSpPr>
          <p:nvPr/>
        </p:nvSpPr>
        <p:spPr bwMode="auto">
          <a:xfrm>
            <a:off x="341313" y="188913"/>
            <a:ext cx="8353425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600" b="1" dirty="0" smtClean="0">
                <a:solidFill>
                  <a:schemeClr val="accent2"/>
                </a:solidFill>
                <a:latin typeface="Times New Roman" pitchFamily="18" charset="0"/>
              </a:rPr>
              <a:t>Структура расходов бюджета Подымахинского сельского поселения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600" b="1" dirty="0" smtClean="0">
                <a:solidFill>
                  <a:schemeClr val="accent2"/>
                </a:solidFill>
                <a:latin typeface="Times New Roman" pitchFamily="18" charset="0"/>
              </a:rPr>
              <a:t>по разделам и подразделам функциональной классификации</a:t>
            </a:r>
            <a:endParaRPr lang="ru-RU" altLang="ru-RU" sz="1000" b="1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50" b="1" dirty="0" smtClean="0">
                <a:solidFill>
                  <a:schemeClr val="accent2"/>
                </a:solidFill>
                <a:latin typeface="Times New Roman" pitchFamily="18" charset="0"/>
              </a:rPr>
              <a:t>  </a:t>
            </a:r>
            <a:r>
              <a:rPr lang="ru-RU" altLang="ru-RU" sz="1050" i="1" dirty="0" smtClean="0">
                <a:solidFill>
                  <a:schemeClr val="accent2"/>
                </a:solidFill>
                <a:latin typeface="Times New Roman" pitchFamily="18" charset="0"/>
              </a:rPr>
              <a:t>(</a:t>
            </a:r>
            <a:r>
              <a:rPr lang="ru-RU" altLang="ru-RU" sz="1050" i="1" dirty="0" err="1" smtClean="0">
                <a:solidFill>
                  <a:schemeClr val="accent2"/>
                </a:solidFill>
                <a:latin typeface="Times New Roman" pitchFamily="18" charset="0"/>
              </a:rPr>
              <a:t>тыс.рублей</a:t>
            </a:r>
            <a:r>
              <a:rPr lang="ru-RU" altLang="ru-RU" sz="1050" i="1" dirty="0" smtClean="0">
                <a:solidFill>
                  <a:schemeClr val="accent2"/>
                </a:solidFill>
                <a:latin typeface="Times New Roman" pitchFamily="18" charset="0"/>
              </a:rPr>
              <a:t>)</a:t>
            </a:r>
          </a:p>
        </p:txBody>
      </p:sp>
      <p:graphicFrame>
        <p:nvGraphicFramePr>
          <p:cNvPr id="283981" name="Group 2381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011901823"/>
              </p:ext>
            </p:extLst>
          </p:nvPr>
        </p:nvGraphicFramePr>
        <p:xfrm>
          <a:off x="414338" y="949325"/>
          <a:ext cx="8262937" cy="5042237"/>
        </p:xfrm>
        <a:graphic>
          <a:graphicData uri="http://schemas.openxmlformats.org/drawingml/2006/table">
            <a:tbl>
              <a:tblPr/>
              <a:tblGrid>
                <a:gridCol w="5699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194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10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02950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Раздел,                 подраздел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2017 года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 решения Думы Подымахинского сельского поселения "О бюджете Подымахинского муниципального образования на 2018 год и на плановый период 2019 и 2020 годов"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6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861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alt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15253,7</a:t>
                      </a:r>
                      <a:endParaRPr kumimoji="0" lang="ru-RU" alt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11686,2</a:t>
                      </a:r>
                      <a:endParaRPr kumimoji="0" lang="ru-RU" alt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10866,2</a:t>
                      </a:r>
                      <a:endParaRPr kumimoji="0" lang="ru-RU" alt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11042,7</a:t>
                      </a:r>
                      <a:endParaRPr kumimoji="0" lang="ru-RU" alt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33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6205,5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5468,8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5034,2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5126,5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01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0102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740,8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740,8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740,8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740,8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230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0104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4971,9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4522,4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4087,7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4180,0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613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0106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716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проведения выборов и референдумов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326,3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79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0111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Резервные фонды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13798521"/>
                  </a:ext>
                </a:extLst>
              </a:tr>
              <a:tr h="27433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0113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Другие общегосударственные вопросы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126,5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750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004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0203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Мобилизационная и вневойсковая подготовка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401" name="Group 377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514168322"/>
              </p:ext>
            </p:extLst>
          </p:nvPr>
        </p:nvGraphicFramePr>
        <p:xfrm>
          <a:off x="413792" y="404664"/>
          <a:ext cx="8352927" cy="4752845"/>
        </p:xfrm>
        <a:graphic>
          <a:graphicData uri="http://schemas.openxmlformats.org/drawingml/2006/table">
            <a:tbl>
              <a:tblPr/>
              <a:tblGrid>
                <a:gridCol w="5810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528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36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28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9125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9125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04659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Раздел,                 подраздел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2017 года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 решения Думы Подымахинского сельского поселения "О бюджете Подымахинского муниципального образования на 2018 год и на плановый период 2019 и 2020 годов"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19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2957,4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1990,6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2233,0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2258,6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Общеэкономические вопросы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Дорожное хозяйство (дорожные фонды)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2912,9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1946,1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2188,5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2258,6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2843,7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68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0502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Коммунальное хозяйство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2252,0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0503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Благоустройство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591,7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419,1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2997,8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3050,0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2925,9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2980,0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637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0801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2997,8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3050,0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2925,9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2980,0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4" marR="91434" marT="45709" marB="457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642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0642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1001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Пенсионное обеспечение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129,9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288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1300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4476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1301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Процентные платежи по муниципальному долгу</a:t>
                      </a:r>
                    </a:p>
                  </a:txBody>
                  <a:tcPr marL="91434" marR="91434"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91434" marR="91434" marT="45729" marB="45729" anchor="ctr" horzOverflow="overflow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10,0</a:t>
                      </a:r>
                    </a:p>
                  </a:txBody>
                  <a:tcPr marL="91434" marR="91434" marT="45729" marB="45729" anchor="ctr" horzOverflow="overflow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91434" marR="91434" marT="45729" marB="45729" anchor="ctr" horzOverflow="overflow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91434" marR="91434" marT="45729" marB="45729" anchor="ctr" horzOverflow="overflow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389925514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689"/>
          <p:cNvSpPr txBox="1">
            <a:spLocks noChangeArrowheads="1"/>
          </p:cNvSpPr>
          <p:nvPr/>
        </p:nvSpPr>
        <p:spPr bwMode="auto">
          <a:xfrm>
            <a:off x="593725" y="4437112"/>
            <a:ext cx="7993062" cy="1215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231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Наибольшую долю в расходах бюджета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Подымахинского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сельского поселения в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составляют расходы по разделам «Общегосударственные расходы» –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5468,8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(47%),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«Культура, кинематография» -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3050,0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 (26%),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«Жилищно-коммунальное хозяйство»</a:t>
            </a:r>
            <a:r>
              <a:rPr lang="ru-RU" altLang="ru-RU" sz="1200" dirty="0"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919,1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(8%),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«Национальная экономика»</a:t>
            </a:r>
            <a:r>
              <a:rPr lang="ru-RU" altLang="ru-RU" sz="1200" dirty="0"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1990,6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(17%).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Наименьшую долю в расходах бюджета составляют расходы по разделам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«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Национальная оборона» - 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117,8 </a:t>
            </a:r>
            <a:r>
              <a:rPr lang="ru-RU" altLang="ru-RU" sz="1200" dirty="0" err="1" smtClean="0">
                <a:solidFill>
                  <a:srgbClr val="000000"/>
                </a:solidFill>
                <a:latin typeface="Times New Roman" panose="02020603050405020304" pitchFamily="18" charset="0"/>
              </a:rPr>
              <a:t>тыс.руб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 (1,0%),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политика» - 129,9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тыс.руб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. (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1%), 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«Обслуживание государственного и муниципального долга» - 10,0 </a:t>
            </a:r>
            <a:r>
              <a:rPr lang="ru-RU" altLang="ru-RU" sz="12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тыс.руб</a:t>
            </a:r>
            <a:r>
              <a:rPr lang="ru-RU" altLang="ru-RU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. (</a:t>
            </a:r>
            <a:r>
              <a:rPr lang="ru-RU" altLang="ru-RU" sz="1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0,1%)</a:t>
            </a:r>
            <a:endParaRPr lang="ru-RU" altLang="ru-RU" sz="12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Object 70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72125525"/>
              </p:ext>
            </p:extLst>
          </p:nvPr>
        </p:nvGraphicFramePr>
        <p:xfrm>
          <a:off x="485775" y="476250"/>
          <a:ext cx="8208963" cy="4681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312117" y="1916832"/>
            <a:ext cx="8424862" cy="365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Бюджет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муниципального образования утверждается в форме решения Думы Подымахинского сельского поселения о бюджете на очередной финансовый год и на плановый период. </a:t>
            </a:r>
          </a:p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 вопросу рассмотрения проекта решения Думы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сельского поселения «О бюджете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муниципального образования на очередной финансовый  год и на плановый период» назначаются публичные слушания. </a:t>
            </a:r>
          </a:p>
          <a:p>
            <a:pPr algn="just" eaLnBrk="1" hangingPunct="1">
              <a:spcBef>
                <a:spcPct val="30000"/>
              </a:spcBef>
              <a:buFontTx/>
              <a:buChar char="-"/>
            </a:pPr>
            <a:r>
              <a:rPr lang="ru-RU" altLang="ru-RU" sz="1600" dirty="0">
                <a:latin typeface="Times New Roman" panose="02020603050405020304" pitchFamily="18" charset="0"/>
              </a:rPr>
              <a:t>дата и место проведения публичных слушаний - 14 декабря 2017 года в 15 час.00 мин., 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п.Казарки</a:t>
            </a:r>
            <a:r>
              <a:rPr lang="ru-RU" altLang="ru-RU" sz="1600" dirty="0">
                <a:latin typeface="Times New Roman" panose="02020603050405020304" pitchFamily="18" charset="0"/>
              </a:rPr>
              <a:t>, ул. Мира, д.1;</a:t>
            </a:r>
          </a:p>
          <a:p>
            <a:pPr indent="0" algn="just" eaLnBrk="1" hangingPunct="1">
              <a:spcBef>
                <a:spcPct val="0"/>
              </a:spcBef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- права граждан при проведении публичных слушаний - свои рекомендации по проекту решения Думы «О  бюджете  Подымахинского  муниципального образования на 2018 год и  на плановый  период 2019 и 2020 годов» жители Подымахинского  сельского  поселения  могут письменно направлять в постоянную комиссию по адресу: </a:t>
            </a:r>
            <a:r>
              <a:rPr lang="ru-RU" altLang="ru-RU" sz="1600" dirty="0" err="1">
                <a:latin typeface="Times New Roman" panose="02020603050405020304" pitchFamily="18" charset="0"/>
              </a:rPr>
              <a:t>Усть-Кутский</a:t>
            </a:r>
            <a:r>
              <a:rPr lang="ru-RU" altLang="ru-RU" sz="1600" dirty="0">
                <a:latin typeface="Times New Roman" panose="02020603050405020304" pitchFamily="18" charset="0"/>
              </a:rPr>
              <a:t> район,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п.Казарки</a:t>
            </a:r>
            <a:r>
              <a:rPr lang="ru-RU" altLang="ru-RU" sz="1600" dirty="0">
                <a:latin typeface="Times New Roman" panose="02020603050405020304" pitchFamily="18" charset="0"/>
              </a:rPr>
              <a:t>, ул. Мира, д.1, здание администрации в срок до 14 декабря 2017 года.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91497998"/>
              </p:ext>
            </p:extLst>
          </p:nvPr>
        </p:nvGraphicFramePr>
        <p:xfrm>
          <a:off x="341313" y="476673"/>
          <a:ext cx="8641431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485800" y="2276475"/>
          <a:ext cx="8315300" cy="367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060450"/>
            <a:ext cx="6943725" cy="47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1219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7596</TotalTime>
  <Words>2674</Words>
  <Application>Microsoft Office PowerPoint</Application>
  <PresentationFormat>Произвольный</PresentationFormat>
  <Paragraphs>517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Оформление по умолчанию</vt:lpstr>
      <vt:lpstr>Презентация PowerPoint</vt:lpstr>
      <vt:lpstr>Презентация PowerPoint</vt:lpstr>
      <vt:lpstr>Социально-экономическая характеристика Подымахинского муниципального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расходов бюджета по разделам</vt:lpstr>
      <vt:lpstr>Презентация PowerPoint</vt:lpstr>
      <vt:lpstr>Презентация PowerPoint</vt:lpstr>
      <vt:lpstr>Общие характеристики доходов и расходов бюджета поселения</vt:lpstr>
      <vt:lpstr>Межбюджетные отношения</vt:lpstr>
      <vt:lpstr>Презентация PowerPoint</vt:lpstr>
      <vt:lpstr>Доходы бюджета поселения </vt:lpstr>
      <vt:lpstr>Доходы дорожного фонда прогнозируются на 2018 год в сумме 1940,1 тыс. рублей. В 2019 году доходы дорожного фонда запланированы в сумме 2188,5 тыс. рублей (113 % к 2018 году), к 2020 году доходы дорожного фонда достигнут 2214,1 тыс. рублей (101 % к 2019 году).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Брошюра</dc:title>
  <dc:creator>Finupr2</dc:creator>
  <cp:lastModifiedBy>Бухгалтер</cp:lastModifiedBy>
  <cp:revision>265</cp:revision>
  <cp:lastPrinted>2014-10-21T07:04:33Z</cp:lastPrinted>
  <dcterms:created xsi:type="dcterms:W3CDTF">2013-12-17T06:08:51Z</dcterms:created>
  <dcterms:modified xsi:type="dcterms:W3CDTF">2018-09-21T08:54:35Z</dcterms:modified>
</cp:coreProperties>
</file>