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4"/>
  </p:notesMasterIdLst>
  <p:sldIdLst>
    <p:sldId id="256" r:id="rId2"/>
    <p:sldId id="305" r:id="rId3"/>
    <p:sldId id="307" r:id="rId4"/>
    <p:sldId id="261" r:id="rId5"/>
    <p:sldId id="294" r:id="rId6"/>
    <p:sldId id="257" r:id="rId7"/>
    <p:sldId id="260" r:id="rId8"/>
    <p:sldId id="258" r:id="rId9"/>
    <p:sldId id="280" r:id="rId10"/>
    <p:sldId id="271" r:id="rId11"/>
    <p:sldId id="262" r:id="rId12"/>
    <p:sldId id="311" r:id="rId13"/>
    <p:sldId id="267" r:id="rId14"/>
    <p:sldId id="266" r:id="rId15"/>
    <p:sldId id="268" r:id="rId16"/>
    <p:sldId id="309" r:id="rId17"/>
    <p:sldId id="270" r:id="rId18"/>
    <p:sldId id="310" r:id="rId19"/>
    <p:sldId id="312" r:id="rId20"/>
    <p:sldId id="304" r:id="rId21"/>
    <p:sldId id="289" r:id="rId22"/>
    <p:sldId id="308" r:id="rId23"/>
  </p:sldIdLst>
  <p:sldSz cx="9180513" cy="6858000"/>
  <p:notesSz cx="6815138" cy="994251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8D68"/>
    <a:srgbClr val="FFCC99"/>
    <a:srgbClr val="99FFCC"/>
    <a:srgbClr val="00FFFF"/>
    <a:srgbClr val="23C6C6"/>
    <a:srgbClr val="FF99CC"/>
    <a:srgbClr val="FF66FF"/>
    <a:srgbClr val="CCFFFF"/>
    <a:srgbClr val="FFFF9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4" d="100"/>
          <a:sy n="74" d="100"/>
        </p:scale>
        <p:origin x="-1098" y="-90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Структура </a:t>
            </a:r>
            <a:r>
              <a:rPr lang="ru-RU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доходов </a:t>
            </a:r>
            <a:r>
              <a:rPr lang="ru-RU" sz="18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бюджета Подымахинского муниципального образования </a:t>
            </a:r>
            <a:r>
              <a:rPr lang="ru-RU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в 2017 году</a:t>
            </a:r>
          </a:p>
        </c:rich>
      </c:tx>
      <c:layout>
        <c:manualLayout>
          <c:xMode val="edge"/>
          <c:yMode val="edge"/>
          <c:x val="0.1056083140520618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870106220081827E-2"/>
          <c:y val="8.6205868724613249E-2"/>
          <c:w val="0.96625978755983633"/>
          <c:h val="0.83017977677277055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explosion val="19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B5-4BD5-8FCD-F1739C303BB4}"/>
              </c:ext>
            </c:extLst>
          </c:dPt>
          <c:dPt>
            <c:idx val="1"/>
            <c:bubble3D val="0"/>
            <c:explosion val="17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B5-4BD5-8FCD-F1739C303BB4}"/>
              </c:ext>
            </c:extLst>
          </c:dPt>
          <c:dPt>
            <c:idx val="2"/>
            <c:bubble3D val="0"/>
            <c:explosion val="13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8B5-4BD5-8FCD-F1739C303BB4}"/>
              </c:ext>
            </c:extLst>
          </c:dPt>
          <c:dLbls>
            <c:dLbl>
              <c:idx val="0"/>
              <c:layout>
                <c:manualLayout>
                  <c:x val="9.1661198600174881E-2"/>
                  <c:y val="1.7899897929425469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НАЛОГОВЫЕ ДОХОДЫ</a:t>
                    </a:r>
                    <a:r>
                      <a:rPr lang="ru-RU" b="1" baseline="0" dirty="0"/>
                      <a:t>
3275,9; </a:t>
                    </a:r>
                    <a:r>
                      <a:rPr lang="ru-RU" b="1" baseline="0" dirty="0" smtClean="0"/>
                      <a:t>23%</a:t>
                    </a:r>
                    <a:endParaRPr lang="ru-RU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B5-4BD5-8FCD-F1739C303BB4}"/>
                </c:ext>
              </c:extLst>
            </c:dLbl>
            <c:dLbl>
              <c:idx val="1"/>
              <c:layout>
                <c:manualLayout>
                  <c:x val="-2.7630358705161957E-2"/>
                  <c:y val="0.21698964712744231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НЕНАЛОГОВЫЕ ДОХОДЫ</a:t>
                    </a:r>
                    <a:r>
                      <a:rPr lang="ru-RU" b="1" baseline="0" dirty="0"/>
                      <a:t>
1185,2; </a:t>
                    </a:r>
                    <a:r>
                      <a:rPr lang="ru-RU" b="1" baseline="0" dirty="0" smtClean="0"/>
                      <a:t>8%</a:t>
                    </a:r>
                    <a:endParaRPr lang="ru-RU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8B5-4BD5-8FCD-F1739C303BB4}"/>
                </c:ext>
              </c:extLst>
            </c:dLbl>
            <c:dLbl>
              <c:idx val="2"/>
              <c:layout>
                <c:manualLayout>
                  <c:x val="-1.0848190780734516E-2"/>
                  <c:y val="5.08442828845575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="1" dirty="0" smtClean="0"/>
                      <a:t>БЕЗВОЗМЕЗДНЫЕ</a:t>
                    </a:r>
                    <a:r>
                      <a:rPr lang="ru-RU" b="1" baseline="0" dirty="0" smtClean="0"/>
                      <a:t> ПОСТУПЛЕНИЯ</a:t>
                    </a:r>
                    <a:r>
                      <a:rPr lang="ru-RU" b="1" baseline="0" dirty="0"/>
                      <a:t>
9987,0; </a:t>
                    </a:r>
                    <a:r>
                      <a:rPr lang="ru-RU" b="1" baseline="0" dirty="0" smtClean="0"/>
                      <a:t>69%</a:t>
                    </a:r>
                    <a:endParaRPr lang="ru-RU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518964076455272"/>
                      <c:h val="8.59692757715267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8B5-4BD5-8FCD-F1739C303B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PowerPoint]Лист7 (2)'!$A$4:$A$31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'[Диаграмма в Microsoft PowerPoint]Лист7 (2)'!$B$4:$B$31</c:f>
              <c:numCache>
                <c:formatCode>#,##0.00</c:formatCode>
                <c:ptCount val="3"/>
                <c:pt idx="0">
                  <c:v>3275.9</c:v>
                </c:pt>
                <c:pt idx="1">
                  <c:v>1185.2</c:v>
                </c:pt>
                <c:pt idx="2">
                  <c:v>9987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8B5-4BD5-8FCD-F1739C303BB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Bookman Old Style" panose="02050604050505020204" pitchFamily="18" charset="0"/>
              </a:rPr>
              <a:t>Функциональная структура расходов бюджета </a:t>
            </a:r>
            <a:r>
              <a:rPr lang="ru-RU" dirty="0" smtClean="0">
                <a:latin typeface="Bookman Old Style" panose="02050604050505020204" pitchFamily="18" charset="0"/>
              </a:rPr>
              <a:t> подымахинского муниципального образования за </a:t>
            </a:r>
            <a:r>
              <a:rPr lang="ru-RU" dirty="0">
                <a:latin typeface="Bookman Old Style" panose="02050604050505020204" pitchFamily="18" charset="0"/>
              </a:rPr>
              <a:t>2017 год</a:t>
            </a:r>
          </a:p>
        </c:rich>
      </c:tx>
      <c:layout>
        <c:manualLayout>
          <c:xMode val="edge"/>
          <c:yMode val="edge"/>
          <c:x val="0.12545357402843729"/>
          <c:y val="2.583629667259334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552503456151951E-2"/>
          <c:y val="0.15859368385403438"/>
          <c:w val="0.83768040445326009"/>
          <c:h val="0.7487534925069849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87-437A-ABC8-9FE94A8BF2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87-437A-ABC8-9FE94A8BF2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D87-437A-ABC8-9FE94A8BF2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D87-437A-ABC8-9FE94A8BF2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D87-437A-ABC8-9FE94A8BF26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D87-437A-ABC8-9FE94A8BF26C}"/>
              </c:ext>
            </c:extLst>
          </c:dPt>
          <c:dLbls>
            <c:dLbl>
              <c:idx val="0"/>
              <c:layout>
                <c:manualLayout>
                  <c:x val="-9.0338135214014272E-3"/>
                  <c:y val="0.213659088984844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305350190004878"/>
                      <c:h val="0.165080645161290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D87-437A-ABC8-9FE94A8BF26C}"/>
                </c:ext>
              </c:extLst>
            </c:dLbl>
            <c:dLbl>
              <c:idx val="1"/>
              <c:layout>
                <c:manualLayout>
                  <c:x val="0"/>
                  <c:y val="1.1825572801182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D87-437A-ABC8-9FE94A8BF26C}"/>
                </c:ext>
              </c:extLst>
            </c:dLbl>
            <c:dLbl>
              <c:idx val="2"/>
              <c:layout>
                <c:manualLayout>
                  <c:x val="-7.7696032270775317E-2"/>
                  <c:y val="-1.26363136059605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238337574215438"/>
                      <c:h val="0.132492591651849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D87-437A-ABC8-9FE94A8BF26C}"/>
                </c:ext>
              </c:extLst>
            </c:dLbl>
            <c:dLbl>
              <c:idx val="3"/>
              <c:layout>
                <c:manualLayout>
                  <c:x val="0"/>
                  <c:y val="-0.252508294688793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708233989835238"/>
                      <c:h val="0.211330750994835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D87-437A-ABC8-9FE94A8BF26C}"/>
                </c:ext>
              </c:extLst>
            </c:dLbl>
            <c:dLbl>
              <c:idx val="4"/>
              <c:layout>
                <c:manualLayout>
                  <c:x val="-4.7337278106508875E-2"/>
                  <c:y val="1.7738359201773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D87-437A-ABC8-9FE94A8BF26C}"/>
                </c:ext>
              </c:extLst>
            </c:dLbl>
            <c:dLbl>
              <c:idx val="5"/>
              <c:layout>
                <c:manualLayout>
                  <c:x val="3.1558185404339252E-2"/>
                  <c:y val="-5.91278640059130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D87-437A-ABC8-9FE94A8BF26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PowerPoint]Лист3'!$A$6:$A$13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</c:strCache>
            </c:strRef>
          </c:cat>
          <c:val>
            <c:numRef>
              <c:f>'[Диаграмма в Microsoft PowerPoint]Лист3'!$B$6:$B$13</c:f>
              <c:numCache>
                <c:formatCode>#,##0.00</c:formatCode>
                <c:ptCount val="6"/>
                <c:pt idx="0">
                  <c:v>6319</c:v>
                </c:pt>
                <c:pt idx="1">
                  <c:v>109.4</c:v>
                </c:pt>
                <c:pt idx="2">
                  <c:v>2262.3000000000002</c:v>
                </c:pt>
                <c:pt idx="3">
                  <c:v>2545.9</c:v>
                </c:pt>
                <c:pt idx="4">
                  <c:v>3222.9</c:v>
                </c:pt>
                <c:pt idx="5">
                  <c:v>129.9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D87-437A-ABC8-9FE94A8BF26C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rgbClr val="C00000"/>
              </a:solidFill>
            </a:rPr>
            <a:t>Основные понятия</a:t>
          </a:r>
          <a:endParaRPr lang="ru-RU" sz="1200" dirty="0">
            <a:solidFill>
              <a:srgbClr val="C00000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/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dirty="0" smtClean="0"/>
            <a:t>– год, следующий за текущим финансовым годом.</a:t>
          </a:r>
          <a:endParaRPr lang="ru-RU" sz="1000" dirty="0"/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dirty="0" smtClean="0"/>
            <a:t>– два финансовых года, следующие за очередным финансовым годом.</a:t>
          </a:r>
          <a:endParaRPr lang="ru-RU" sz="1000" dirty="0"/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/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денежные средства, поступающие в бюджет в соответствии с законодательством.</a:t>
          </a:r>
          <a:endParaRPr lang="ru-RU" sz="1000" dirty="0"/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/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/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/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долговые обязательства, принятые на себя муниципальным образованием.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dirty="0" smtClean="0"/>
            <a:t>– </a:t>
          </a:r>
          <a:r>
            <a:rPr lang="ru-RU" sz="10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/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денежные средства, перечисляемые из одного бюджета бюджетной системы РФ другому.</a:t>
          </a:r>
          <a:endParaRPr lang="ru-RU" sz="1000" dirty="0"/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/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решением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smtClean="0"/>
            <a:t>Усть-Кутского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dirty="0" smtClean="0"/>
            <a:t>Адрес: </a:t>
          </a:r>
          <a:r>
            <a:rPr lang="en-US" dirty="0" smtClean="0"/>
            <a:t>666775</a:t>
          </a:r>
          <a:r>
            <a:rPr lang="ru-RU" dirty="0" smtClean="0"/>
            <a:t>, Иркутская область, Усть-Кутский район, п.Казарки, ул.Мира, 1</a:t>
          </a:r>
          <a:endParaRPr lang="ru-RU" dirty="0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dirty="0" smtClean="0"/>
            <a:t>тел.: 8 (39565) 79167, факс: 8 (39565) 79193, </a:t>
          </a:r>
          <a:r>
            <a:rPr lang="en-US" dirty="0" smtClean="0"/>
            <a:t>e-mail: </a:t>
          </a:r>
          <a:r>
            <a:rPr lang="en-US" u="sng" dirty="0" err="1" smtClean="0">
              <a:hlinkClick xmlns:r="http://schemas.openxmlformats.org/officeDocument/2006/relationships" r:id="rId1"/>
            </a:rPr>
            <a:t>podymahino</a:t>
          </a:r>
          <a:r>
            <a:rPr lang="ru-RU" u="sng" dirty="0" smtClean="0">
              <a:hlinkClick xmlns:r="http://schemas.openxmlformats.org/officeDocument/2006/relationships" r:id="rId1"/>
            </a:rPr>
            <a:t>@mail.ru</a:t>
          </a:r>
          <a:endParaRPr lang="ru-RU" dirty="0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dirty="0" smtClean="0"/>
            <a:t>График работы:</a:t>
          </a:r>
          <a:endParaRPr lang="ru-RU" dirty="0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222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Основные понятия</a:t>
          </a:r>
          <a:endParaRPr lang="ru-RU" sz="1200" kern="1200" dirty="0">
            <a:solidFill>
              <a:srgbClr val="C00000"/>
            </a:solidFill>
          </a:endParaRPr>
        </a:p>
      </dsp:txBody>
      <dsp:txXfrm>
        <a:off x="21501" y="23729"/>
        <a:ext cx="8559660" cy="397448"/>
      </dsp:txXfrm>
    </dsp:sp>
    <dsp:sp modelId="{7ACC8AAD-CC97-425B-B901-E7AEB5A9A06F}">
      <dsp:nvSpPr>
        <dsp:cNvPr id="0" name=""/>
        <dsp:cNvSpPr/>
      </dsp:nvSpPr>
      <dsp:spPr>
        <a:xfrm>
          <a:off x="0" y="45463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kern="12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/>
        </a:p>
      </dsp:txBody>
      <dsp:txXfrm>
        <a:off x="21501" y="476132"/>
        <a:ext cx="8559660" cy="397448"/>
      </dsp:txXfrm>
    </dsp:sp>
    <dsp:sp modelId="{A0CED371-6EC6-44BC-ADF2-C262A3A2C0F6}">
      <dsp:nvSpPr>
        <dsp:cNvPr id="0" name=""/>
        <dsp:cNvSpPr/>
      </dsp:nvSpPr>
      <dsp:spPr>
        <a:xfrm>
          <a:off x="0" y="907035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kern="1200" dirty="0" smtClean="0"/>
            <a:t>– год, следующий за текущим финансовым годом.</a:t>
          </a:r>
          <a:endParaRPr lang="ru-RU" sz="1000" kern="1200" dirty="0"/>
        </a:p>
      </dsp:txBody>
      <dsp:txXfrm>
        <a:off x="21501" y="928536"/>
        <a:ext cx="8559660" cy="397448"/>
      </dsp:txXfrm>
    </dsp:sp>
    <dsp:sp modelId="{AA51AAAA-78E7-412C-891A-C06CB9EFE1E5}">
      <dsp:nvSpPr>
        <dsp:cNvPr id="0" name=""/>
        <dsp:cNvSpPr/>
      </dsp:nvSpPr>
      <dsp:spPr>
        <a:xfrm>
          <a:off x="0" y="135943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kern="1200" dirty="0" smtClean="0"/>
            <a:t>– два финансовых года, следующие за очередным финансовым годом.</a:t>
          </a:r>
          <a:endParaRPr lang="ru-RU" sz="1000" kern="1200" dirty="0"/>
        </a:p>
      </dsp:txBody>
      <dsp:txXfrm>
        <a:off x="21501" y="1380939"/>
        <a:ext cx="8559660" cy="397448"/>
      </dsp:txXfrm>
    </dsp:sp>
    <dsp:sp modelId="{5CC59A48-2229-46ED-9884-9AFED4652FAE}">
      <dsp:nvSpPr>
        <dsp:cNvPr id="0" name=""/>
        <dsp:cNvSpPr/>
      </dsp:nvSpPr>
      <dsp:spPr>
        <a:xfrm>
          <a:off x="0" y="1811842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/>
        </a:p>
      </dsp:txBody>
      <dsp:txXfrm>
        <a:off x="21501" y="1833343"/>
        <a:ext cx="8559660" cy="397448"/>
      </dsp:txXfrm>
    </dsp:sp>
    <dsp:sp modelId="{40DF5348-9FAD-4B79-B25F-2B1EC67A6735}">
      <dsp:nvSpPr>
        <dsp:cNvPr id="0" name=""/>
        <dsp:cNvSpPr/>
      </dsp:nvSpPr>
      <dsp:spPr>
        <a:xfrm>
          <a:off x="0" y="226424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денежные средства, поступающие в бюджет в соответствии с законодательством.</a:t>
          </a:r>
          <a:endParaRPr lang="ru-RU" sz="1000" kern="1200" dirty="0"/>
        </a:p>
      </dsp:txBody>
      <dsp:txXfrm>
        <a:off x="21501" y="2285747"/>
        <a:ext cx="8559660" cy="397448"/>
      </dsp:txXfrm>
    </dsp:sp>
    <dsp:sp modelId="{9869F447-8445-4C55-A9C7-43A69C7AF97C}">
      <dsp:nvSpPr>
        <dsp:cNvPr id="0" name=""/>
        <dsp:cNvSpPr/>
      </dsp:nvSpPr>
      <dsp:spPr>
        <a:xfrm>
          <a:off x="0" y="2716649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/>
        </a:p>
      </dsp:txBody>
      <dsp:txXfrm>
        <a:off x="21501" y="2738150"/>
        <a:ext cx="8559660" cy="397448"/>
      </dsp:txXfrm>
    </dsp:sp>
    <dsp:sp modelId="{99E30AD0-E360-4BCE-B457-21C3C634C0E6}">
      <dsp:nvSpPr>
        <dsp:cNvPr id="0" name=""/>
        <dsp:cNvSpPr/>
      </dsp:nvSpPr>
      <dsp:spPr>
        <a:xfrm>
          <a:off x="0" y="3169053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/>
        </a:p>
      </dsp:txBody>
      <dsp:txXfrm>
        <a:off x="21501" y="3190554"/>
        <a:ext cx="8559660" cy="397448"/>
      </dsp:txXfrm>
    </dsp:sp>
    <dsp:sp modelId="{61EBC438-04BE-4BFE-ABD5-55CEED454B9D}">
      <dsp:nvSpPr>
        <dsp:cNvPr id="0" name=""/>
        <dsp:cNvSpPr/>
      </dsp:nvSpPr>
      <dsp:spPr>
        <a:xfrm>
          <a:off x="0" y="362145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/>
        </a:p>
      </dsp:txBody>
      <dsp:txXfrm>
        <a:off x="21501" y="3642957"/>
        <a:ext cx="8559660" cy="397448"/>
      </dsp:txXfrm>
    </dsp:sp>
    <dsp:sp modelId="{ACE3586D-3D4B-435B-871A-26526D4F41C8}">
      <dsp:nvSpPr>
        <dsp:cNvPr id="0" name=""/>
        <dsp:cNvSpPr/>
      </dsp:nvSpPr>
      <dsp:spPr>
        <a:xfrm>
          <a:off x="0" y="4073860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долговые обязательства, принятые на себя муниципальным образованием.</a:t>
          </a:r>
          <a:endParaRPr lang="ru-RU" sz="1000" kern="1200" dirty="0"/>
        </a:p>
      </dsp:txBody>
      <dsp:txXfrm>
        <a:off x="21501" y="4095361"/>
        <a:ext cx="8559660" cy="397448"/>
      </dsp:txXfrm>
    </dsp:sp>
    <dsp:sp modelId="{5ED8F9DB-1622-4694-B52F-F5ABFC812751}">
      <dsp:nvSpPr>
        <dsp:cNvPr id="0" name=""/>
        <dsp:cNvSpPr/>
      </dsp:nvSpPr>
      <dsp:spPr>
        <a:xfrm>
          <a:off x="0" y="4526264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/>
        </a:p>
      </dsp:txBody>
      <dsp:txXfrm>
        <a:off x="21501" y="4547765"/>
        <a:ext cx="8559660" cy="397448"/>
      </dsp:txXfrm>
    </dsp:sp>
    <dsp:sp modelId="{01501D64-0FF3-4D51-B6B4-0F43EC2274AB}">
      <dsp:nvSpPr>
        <dsp:cNvPr id="0" name=""/>
        <dsp:cNvSpPr/>
      </dsp:nvSpPr>
      <dsp:spPr>
        <a:xfrm>
          <a:off x="0" y="4978667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денежные средства, перечисляемые из одного бюджета бюджетной системы РФ другому.</a:t>
          </a:r>
          <a:endParaRPr lang="ru-RU" sz="1000" kern="1200" dirty="0"/>
        </a:p>
      </dsp:txBody>
      <dsp:txXfrm>
        <a:off x="21501" y="5000168"/>
        <a:ext cx="8559660" cy="397448"/>
      </dsp:txXfrm>
    </dsp:sp>
    <dsp:sp modelId="{636B99FD-433F-48F5-8DB6-117FB1FDEC1B}">
      <dsp:nvSpPr>
        <dsp:cNvPr id="0" name=""/>
        <dsp:cNvSpPr/>
      </dsp:nvSpPr>
      <dsp:spPr>
        <a:xfrm>
          <a:off x="0" y="543107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/>
        </a:p>
      </dsp:txBody>
      <dsp:txXfrm>
        <a:off x="21501" y="5452572"/>
        <a:ext cx="8559660" cy="397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189031" y="518457"/>
          <a:ext cx="8263368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решением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smtClean="0"/>
            <a:t>подымахино.рф</a:t>
          </a:r>
          <a:endParaRPr lang="ru-RU" sz="1300" u="sng" kern="1200" dirty="0"/>
        </a:p>
      </dsp:txBody>
      <dsp:txXfrm>
        <a:off x="222776" y="552202"/>
        <a:ext cx="8195878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4" cy="36728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Усть-Кутского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Адрес: </a:t>
          </a:r>
          <a:r>
            <a:rPr lang="en-US" sz="1300" kern="1200" dirty="0" smtClean="0"/>
            <a:t>666775</a:t>
          </a:r>
          <a:r>
            <a:rPr lang="ru-RU" sz="1300" kern="1200" dirty="0" smtClean="0"/>
            <a:t>, Иркутская область, Усть-Кутский район, п.Казарки, ул.Мира, 1</a:t>
          </a:r>
          <a:endParaRPr lang="ru-RU" sz="1300" kern="1200" dirty="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тел.: 8 (39565) 79167, факс: 8 (39565) 79193, </a:t>
          </a:r>
          <a:r>
            <a:rPr lang="en-US" sz="1300" kern="1200" dirty="0" smtClean="0"/>
            <a:t>e-mail: </a:t>
          </a:r>
          <a:r>
            <a:rPr lang="en-US" sz="1300" u="sng" kern="1200" dirty="0" err="1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dirty="0" smtClean="0">
              <a:hlinkClick xmlns:r="http://schemas.openxmlformats.org/officeDocument/2006/relationships" r:id="rId1"/>
            </a:rPr>
            <a:t>@mail.ru</a:t>
          </a:r>
          <a:endParaRPr lang="ru-RU" sz="1300" kern="1200" dirty="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График работы:</a:t>
          </a:r>
          <a:endParaRPr lang="ru-RU" sz="1300" kern="1200" dirty="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3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43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8951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43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43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 dirty="0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1" y="2224162"/>
            <a:ext cx="6426200" cy="623888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</p:txBody>
      </p:sp>
      <p:pic>
        <p:nvPicPr>
          <p:cNvPr id="205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4813"/>
            <a:ext cx="231298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04813"/>
            <a:ext cx="23129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005263"/>
            <a:ext cx="23844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 descr="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005263"/>
            <a:ext cx="27479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970338"/>
            <a:ext cx="26035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50181" y="3022900"/>
            <a:ext cx="6426200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ru-RU" altLang="ru-RU" sz="1600" b="1" i="1" dirty="0" smtClean="0">
                <a:solidFill>
                  <a:schemeClr val="bg2">
                    <a:lumMod val="75000"/>
                  </a:schemeClr>
                </a:solidFill>
              </a:rPr>
              <a:t>Исполнение бюджета Подымахинского муниципального образования за 2017 год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образования.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6056323" y="2489971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739492" y="3429000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573765" y="2736052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1005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2002" y="3140968"/>
            <a:ext cx="179388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/>
              <a:t>Половинка</a:t>
            </a:r>
            <a:r>
              <a:rPr lang="ru-RU" sz="1200" dirty="0"/>
              <a:t> </a:t>
            </a:r>
            <a:endParaRPr lang="ru-RU" sz="1200" dirty="0" smtClean="0"/>
          </a:p>
          <a:p>
            <a:r>
              <a:rPr lang="ru-RU" sz="1200" dirty="0" smtClean="0"/>
              <a:t>(</a:t>
            </a:r>
            <a:r>
              <a:rPr lang="ru-RU" sz="1200" dirty="0"/>
              <a:t>статус населённого </a:t>
            </a:r>
            <a:endParaRPr lang="ru-RU" sz="1200" dirty="0" smtClean="0"/>
          </a:p>
          <a:p>
            <a:r>
              <a:rPr lang="ru-RU" sz="1200" dirty="0" smtClean="0"/>
              <a:t>пункта</a:t>
            </a:r>
            <a:r>
              <a:rPr lang="ru-RU" sz="1200" dirty="0"/>
              <a:t> возвращён </a:t>
            </a:r>
            <a:endParaRPr lang="ru-RU" sz="1200" dirty="0" smtClean="0"/>
          </a:p>
          <a:p>
            <a:r>
              <a:rPr lang="ru-RU" sz="1200" dirty="0" smtClean="0"/>
              <a:t>в</a:t>
            </a:r>
            <a:r>
              <a:rPr lang="ru-RU" sz="1200" dirty="0"/>
              <a:t> </a:t>
            </a:r>
            <a:r>
              <a:rPr lang="ru-RU" sz="1200" u="sng" dirty="0"/>
              <a:t>2007 году</a:t>
            </a:r>
            <a:r>
              <a:rPr lang="ru-RU" sz="1200" dirty="0"/>
              <a:t>).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09678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6056323" y="4509120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9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821737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бюджеты 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местные 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2413" y="260350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5129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1080256" y="3069256"/>
            <a:ext cx="2449314" cy="16273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5719208" y="3080743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61331" y="3444564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79605" y="3459843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48054" y="3459843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46524" y="34323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9" descr="доходы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462464" y="134143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 dirty="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9" y="1628775"/>
            <a:ext cx="253498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8913"/>
            <a:ext cx="8821738" cy="6480175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49500" y="476250"/>
            <a:ext cx="4700588" cy="388938"/>
            <a:chOff x="1233" y="465"/>
            <a:chExt cx="3291" cy="1324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" y="465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11" y="543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706069" y="1239681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28459" y="1239681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54920" y="1239681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30263" y="126841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(</a:t>
            </a:r>
            <a:r>
              <a:rPr lang="ru-RU" altLang="ru-RU" sz="1400" b="1" i="1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54325" y="1268413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06950" y="1268413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917700" y="836613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795713" y="836613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6904038" y="83661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16113" y="0"/>
            <a:ext cx="527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239681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457825" y="836613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59575" y="1268413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/>
              <a:t> </a:t>
            </a:r>
            <a:r>
              <a:rPr lang="ru-RU" altLang="ru-RU" sz="1400" b="1" i="1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/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8920" y="548680"/>
            <a:ext cx="48678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i="1" u="sng" dirty="0"/>
              <a:t>Бюджет </a:t>
            </a:r>
            <a:r>
              <a:rPr lang="ru-RU" altLang="ru-RU" sz="2400" b="1" i="1" u="sng" dirty="0" smtClean="0"/>
              <a:t>Подымахинского</a:t>
            </a:r>
          </a:p>
          <a:p>
            <a:r>
              <a:rPr lang="ru-RU" altLang="ru-RU" sz="2400" b="1" i="1" u="sng" dirty="0" smtClean="0"/>
              <a:t>муниципального </a:t>
            </a:r>
            <a:r>
              <a:rPr lang="ru-RU" altLang="ru-RU" sz="2400" b="1" i="1" u="sng" dirty="0"/>
              <a:t>образования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2496" y="3284984"/>
            <a:ext cx="6480720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b="1" i="1" dirty="0" smtClean="0">
                <a:latin typeface="Georgia" panose="02040502050405020303" pitchFamily="18" charset="0"/>
              </a:rPr>
              <a:t>	Бюджет </a:t>
            </a:r>
            <a:r>
              <a:rPr lang="ru-RU" altLang="ru-RU" sz="1600" b="1" i="1" dirty="0">
                <a:latin typeface="Georgia" panose="02040502050405020303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b="1" i="1" dirty="0" smtClean="0">
                <a:latin typeface="Georgia" panose="02040502050405020303" pitchFamily="18" charset="0"/>
              </a:rPr>
              <a:t>	По </a:t>
            </a:r>
            <a:r>
              <a:rPr lang="ru-RU" altLang="ru-RU" sz="1600" b="1" i="1" dirty="0">
                <a:latin typeface="Georgia" panose="02040502050405020303" pitchFamily="18" charset="0"/>
              </a:rPr>
              <a:t>вопросу рассмотрения проекта решения Думы Подымахинского сельского поселения «О бюджете Подымахинского муниципального образования на очередной финансовый  год и на плановый период» назначаются публичные слушания. </a:t>
            </a:r>
          </a:p>
        </p:txBody>
      </p:sp>
    </p:spTree>
    <p:extLst>
      <p:ext uri="{BB962C8B-B14F-4D97-AF65-F5344CB8AC3E}">
        <p14:creationId xmlns:p14="http://schemas.microsoft.com/office/powerpoint/2010/main" val="11572001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578225" y="1412875"/>
            <a:ext cx="18065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Бюджетного </a:t>
            </a:r>
            <a:r>
              <a:rPr lang="ru-RU" altLang="ru-RU" sz="1200" dirty="0">
                <a:latin typeface="Times New Roman" panose="02020603050405020304" pitchFamily="18" charset="0"/>
              </a:rPr>
              <a:t>послания Президента Российской Федерации о бюджетной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политике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69" name="Text Box 245"/>
          <p:cNvSpPr txBox="1">
            <a:spLocks noChangeArrowheads="1"/>
          </p:cNvSpPr>
          <p:nvPr/>
        </p:nvSpPr>
        <p:spPr bwMode="auto">
          <a:xfrm>
            <a:off x="3798168" y="1412875"/>
            <a:ext cx="1368152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200" dirty="0" smtClean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Основных </a:t>
            </a:r>
            <a:r>
              <a:rPr lang="ru-RU" altLang="ru-RU" sz="1200" dirty="0">
                <a:latin typeface="Times New Roman" panose="02020603050405020304" pitchFamily="18" charset="0"/>
              </a:rPr>
              <a:t>направлений бюджетной и налоговой политики Подымахинского сельского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поселения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822504" y="1412875"/>
            <a:ext cx="1224136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200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Прогноза </a:t>
            </a:r>
            <a:r>
              <a:rPr lang="ru-RU" altLang="ru-RU" sz="1200" dirty="0">
                <a:latin typeface="Times New Roman" panose="02020603050405020304" pitchFamily="18" charset="0"/>
              </a:rPr>
              <a:t>социально – экономического развития Подымахинского сельского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поселения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Приоритетные направления бюджетной политики поселения: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2018 – 2020 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3200" b="1" i="1" u="sng" dirty="0" smtClean="0"/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graphicFrame>
        <p:nvGraphicFramePr>
          <p:cNvPr id="9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98797"/>
              </p:ext>
            </p:extLst>
          </p:nvPr>
        </p:nvGraphicFramePr>
        <p:xfrm>
          <a:off x="557808" y="1844824"/>
          <a:ext cx="7993484" cy="4176711"/>
        </p:xfrm>
        <a:graphic>
          <a:graphicData uri="http://schemas.openxmlformats.org/drawingml/2006/table">
            <a:tbl>
              <a:tblPr/>
              <a:tblGrid>
                <a:gridCol w="24678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3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81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580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бюджета в 2017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«О бюджете Подымахинского сельского поселения на 2018 год и на плановый период 2019 и 2020 годов»  (с изменениями)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 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2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2018 года к 2017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14 448,1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11585,4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10755,7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10930,3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4 461,1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2881,4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3158,9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9 987,0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8704,0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7716,7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12 594,0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10866,2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11042,7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-141,3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-1 008,6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-110,5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-112,4 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7" y="332656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800" b="1" i="1" u="sng" dirty="0" smtClean="0">
                <a:solidFill>
                  <a:srgbClr val="FF0000"/>
                </a:solidFill>
              </a:rPr>
              <a:t>Доходы бюджета поселения</a:t>
            </a:r>
            <a:r>
              <a:rPr lang="ru-RU" altLang="ru-RU" sz="2800" b="1" i="1" u="sng" dirty="0" smtClean="0"/>
              <a:t/>
            </a:r>
            <a:br>
              <a:rPr lang="ru-RU" altLang="ru-RU" sz="2800" b="1" i="1" u="sng" dirty="0" smtClean="0"/>
            </a:br>
            <a:endParaRPr lang="ru-RU" altLang="ru-RU" sz="2800" b="1" i="1" u="sng" dirty="0" smtClean="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85800" y="980728"/>
            <a:ext cx="2232248" cy="50167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платежах. </a:t>
            </a:r>
            <a:endParaRPr lang="ru-RU" altLang="ru-RU" sz="200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dirty="0"/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dirty="0"/>
          </a:p>
        </p:txBody>
      </p:sp>
      <p:sp>
        <p:nvSpPr>
          <p:cNvPr id="3" name="Овал 2"/>
          <p:cNvSpPr/>
          <p:nvPr/>
        </p:nvSpPr>
        <p:spPr bwMode="auto">
          <a:xfrm>
            <a:off x="4446240" y="4077072"/>
            <a:ext cx="1506488" cy="1512168"/>
          </a:xfrm>
          <a:prstGeom prst="ellipse">
            <a:avLst/>
          </a:prstGeom>
          <a:solidFill>
            <a:srgbClr val="A08D6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</a:rPr>
              <a:t>Бюджет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</a:rPr>
              <a:t>Подымахинского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</a:rPr>
              <a:t>муниципального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Arial" charset="0"/>
              </a:rPr>
              <a:t>образования</a:t>
            </a: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6966520" y="1321507"/>
            <a:ext cx="1440160" cy="122413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i="1" dirty="0" smtClean="0">
                <a:latin typeface="Arial" charset="0"/>
              </a:rPr>
              <a:t>Неналоговые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i="1" dirty="0" smtClean="0">
                <a:latin typeface="Arial" charset="0"/>
              </a:rPr>
              <a:t>доходы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5139084" y="1321507"/>
            <a:ext cx="1440160" cy="122413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Налоговые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доходы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7109568" y="3140968"/>
            <a:ext cx="1440160" cy="122413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Безвозмездные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поступления</a:t>
            </a:r>
          </a:p>
        </p:txBody>
      </p:sp>
      <p:cxnSp>
        <p:nvCxnSpPr>
          <p:cNvPr id="6" name="Прямая со стрелкой 5"/>
          <p:cNvCxnSpPr>
            <a:stCxn id="12" idx="2"/>
          </p:cNvCxnSpPr>
          <p:nvPr/>
        </p:nvCxnSpPr>
        <p:spPr bwMode="auto">
          <a:xfrm flipH="1">
            <a:off x="5382344" y="2545643"/>
            <a:ext cx="476820" cy="15314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>
            <a:endCxn id="3" idx="7"/>
          </p:cNvCxnSpPr>
          <p:nvPr/>
        </p:nvCxnSpPr>
        <p:spPr bwMode="auto">
          <a:xfrm flipH="1">
            <a:off x="5732108" y="2545643"/>
            <a:ext cx="1377460" cy="1752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 стрелкой 9"/>
          <p:cNvCxnSpPr/>
          <p:nvPr/>
        </p:nvCxnSpPr>
        <p:spPr bwMode="auto">
          <a:xfrm flipH="1">
            <a:off x="5952728" y="4298524"/>
            <a:ext cx="1156840" cy="3546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13039"/>
              </p:ext>
            </p:extLst>
          </p:nvPr>
        </p:nvGraphicFramePr>
        <p:xfrm>
          <a:off x="485800" y="404664"/>
          <a:ext cx="828092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1923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82624" y="2060848"/>
            <a:ext cx="83137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rgbClr val="000099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160231328"/>
              </p:ext>
            </p:extLst>
          </p:nvPr>
        </p:nvGraphicFramePr>
        <p:xfrm>
          <a:off x="388472" y="2924944"/>
          <a:ext cx="8407400" cy="3689324"/>
        </p:xfrm>
        <a:graphic>
          <a:graphicData uri="http://schemas.openxmlformats.org/drawingml/2006/table">
            <a:tbl>
              <a:tblPr/>
              <a:tblGrid>
                <a:gridCol w="6143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339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35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0591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изменениями)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91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12 594,0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10 866,2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11 042,7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6 319,0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5 486,4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5 034,2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9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2 262,3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2 793,1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2 545,9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3 050,0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0" name="Picture 2" descr="C:\Users\Бухгалтер\Desktop\фото к бюджету для граждан\рисунки\Рисунок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67" y="223773"/>
            <a:ext cx="5976664" cy="18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484757"/>
              </p:ext>
            </p:extLst>
          </p:nvPr>
        </p:nvGraphicFramePr>
        <p:xfrm>
          <a:off x="845840" y="476672"/>
          <a:ext cx="7486650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52155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227" y="188640"/>
            <a:ext cx="5972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работы выполненные в 2017 году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7307" y="3040360"/>
            <a:ext cx="21178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Приобретение котлов на котельную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59841" y="5984800"/>
            <a:ext cx="13099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Ремонт теплотрассы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808041" y="3040360"/>
            <a:ext cx="37978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Ремонт ограждения территории кладбища (народные инициативы)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" y="788001"/>
            <a:ext cx="3759089" cy="2114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64" y="3433686"/>
            <a:ext cx="3729389" cy="24186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37343" y="5984800"/>
            <a:ext cx="20762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Содержание автомобильных дорог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442" y="775921"/>
            <a:ext cx="3787220" cy="21143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68" y="3433686"/>
            <a:ext cx="3811545" cy="241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1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98938" y="3068960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05222" y="333743"/>
            <a:ext cx="743447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Дорожный фонд Подымахинского </a:t>
            </a:r>
          </a:p>
          <a:p>
            <a:pPr>
              <a:defRPr/>
            </a:pPr>
            <a:r>
              <a:rPr lang="ru-RU" alt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муниципального образования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7" name="Group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7872741"/>
              </p:ext>
            </p:extLst>
          </p:nvPr>
        </p:nvGraphicFramePr>
        <p:xfrm>
          <a:off x="325929" y="3789040"/>
          <a:ext cx="8335964" cy="2010989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2409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535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43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2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603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2017 год,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27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Остатки прошлого года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990,6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802,4</a:t>
                      </a: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038756"/>
                  </a:ext>
                </a:extLst>
              </a:tr>
              <a:tr h="64807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2 036,9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1940,1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2188,5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2214,1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6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Расходы дорожного фонда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2 225,1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2742,5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2188,5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2214,1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2266676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52981189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060450"/>
            <a:ext cx="6943725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8040</TotalTime>
  <Words>1631</Words>
  <Application>Microsoft Office PowerPoint</Application>
  <PresentationFormat>Произвольный</PresentationFormat>
  <Paragraphs>329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Оформление по умолчанию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User</cp:lastModifiedBy>
  <cp:revision>303</cp:revision>
  <cp:lastPrinted>2014-10-21T07:04:33Z</cp:lastPrinted>
  <dcterms:created xsi:type="dcterms:W3CDTF">2013-12-17T06:08:51Z</dcterms:created>
  <dcterms:modified xsi:type="dcterms:W3CDTF">2018-10-01T02:15:51Z</dcterms:modified>
</cp:coreProperties>
</file>