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7"/>
  </p:notesMasterIdLst>
  <p:sldIdLst>
    <p:sldId id="256" r:id="rId2"/>
    <p:sldId id="305" r:id="rId3"/>
    <p:sldId id="307" r:id="rId4"/>
    <p:sldId id="261" r:id="rId5"/>
    <p:sldId id="294" r:id="rId6"/>
    <p:sldId id="257" r:id="rId7"/>
    <p:sldId id="260" r:id="rId8"/>
    <p:sldId id="258" r:id="rId9"/>
    <p:sldId id="280" r:id="rId10"/>
    <p:sldId id="271" r:id="rId11"/>
    <p:sldId id="262" r:id="rId12"/>
    <p:sldId id="267" r:id="rId13"/>
    <p:sldId id="266" r:id="rId14"/>
    <p:sldId id="279" r:id="rId15"/>
    <p:sldId id="291" r:id="rId16"/>
    <p:sldId id="268" r:id="rId17"/>
    <p:sldId id="304" r:id="rId18"/>
    <p:sldId id="282" r:id="rId19"/>
    <p:sldId id="270" r:id="rId20"/>
    <p:sldId id="298" r:id="rId21"/>
    <p:sldId id="299" r:id="rId22"/>
    <p:sldId id="269" r:id="rId23"/>
    <p:sldId id="292" r:id="rId24"/>
    <p:sldId id="289" r:id="rId25"/>
    <p:sldId id="308" r:id="rId26"/>
  </p:sldIdLst>
  <p:sldSz cx="9180513" cy="6858000"/>
  <p:notesSz cx="6815138" cy="994251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99FFCC"/>
    <a:srgbClr val="00FFFF"/>
    <a:srgbClr val="23C6C6"/>
    <a:srgbClr val="FF99CC"/>
    <a:srgbClr val="FF66FF"/>
    <a:srgbClr val="CCFFFF"/>
    <a:srgbClr val="FFFF99"/>
    <a:srgbClr val="F8F8F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73" autoAdjust="0"/>
    <p:restoredTop sz="94643" autoAdjust="0"/>
  </p:normalViewPr>
  <p:slideViewPr>
    <p:cSldViewPr>
      <p:cViewPr varScale="1">
        <p:scale>
          <a:sx n="75" d="100"/>
          <a:sy n="75" d="100"/>
        </p:scale>
        <p:origin x="-1680" y="-96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dirty="0"/>
              <a:t>Объем налоговых и неналоговых доходов </a:t>
            </a:r>
            <a:r>
              <a:rPr lang="ru-RU" dirty="0" smtClean="0"/>
              <a:t> бюджета Подымахинского </a:t>
            </a:r>
            <a:r>
              <a:rPr lang="ru-RU" dirty="0"/>
              <a:t>сельского поселения на </a:t>
            </a:r>
            <a:r>
              <a:rPr lang="ru-RU" dirty="0" smtClean="0"/>
              <a:t>2018 </a:t>
            </a:r>
            <a:r>
              <a:rPr lang="ru-RU" dirty="0"/>
              <a:t>- </a:t>
            </a:r>
            <a:r>
              <a:rPr lang="ru-RU" dirty="0" smtClean="0"/>
              <a:t>2020 </a:t>
            </a:r>
            <a:r>
              <a:rPr lang="ru-RU" dirty="0"/>
              <a:t>годы, тыс. рублей</a:t>
            </a:r>
          </a:p>
        </c:rich>
      </c:tx>
      <c:layout>
        <c:manualLayout>
          <c:xMode val="edge"/>
          <c:yMode val="edge"/>
          <c:x val="0.13935974219438788"/>
          <c:y val="0"/>
        </c:manualLayout>
      </c:layout>
      <c:overlay val="0"/>
      <c:spPr>
        <a:noFill/>
        <a:ln w="25408">
          <a:noFill/>
        </a:ln>
      </c:spPr>
    </c:title>
    <c:autoTitleDeleted val="0"/>
    <c:view3D>
      <c:rotX val="17"/>
      <c:hPercent val="41"/>
      <c:rotY val="44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8397382916701724"/>
          <c:y val="0.2046204518552828"/>
          <c:w val="0.79591303444077655"/>
          <c:h val="0.600886470073593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rgbClr val="9999FF"/>
            </a:solidFill>
            <a:ln w="12704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0573721805083841E-2"/>
                  <c:y val="-2.2496526169522989E-2"/>
                </c:manualLayout>
              </c:layout>
              <c:tx>
                <c:rich>
                  <a:bodyPr/>
                  <a:lstStyle/>
                  <a:p>
                    <a:pPr>
                      <a:defRPr sz="825" b="0" i="0" u="none" strike="noStrike" baseline="0">
                        <a:solidFill>
                          <a:srgbClr val="000000"/>
                        </a:solidFill>
                        <a:latin typeface="Arial Cyr"/>
                        <a:ea typeface="Arial Cyr"/>
                        <a:cs typeface="Arial Cyr"/>
                      </a:defRPr>
                    </a:pPr>
                    <a:r>
                      <a:rPr lang="en-US" dirty="0" smtClean="0"/>
                      <a:t>4</a:t>
                    </a:r>
                    <a:r>
                      <a:rPr lang="ru-RU" dirty="0" smtClean="0"/>
                      <a:t>461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spPr>
                <a:noFill/>
                <a:ln w="25408">
                  <a:noFill/>
                </a:ln>
              </c:spPr>
              <c:showLegendKey val="0"/>
              <c:showVal val="1"/>
              <c:showCatName val="1"/>
              <c:showSerName val="1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3A6-4AC3-8665-2D5A78C1DDF6}"/>
                </c:ext>
              </c:extLst>
            </c:dLbl>
            <c:dLbl>
              <c:idx val="1"/>
              <c:layout>
                <c:manualLayout>
                  <c:x val="4.5040791564497376E-2"/>
                  <c:y val="-3.9955356735694524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3A6-4AC3-8665-2D5A78C1DDF6}"/>
                </c:ext>
              </c:extLst>
            </c:dLbl>
            <c:dLbl>
              <c:idx val="2"/>
              <c:layout>
                <c:manualLayout>
                  <c:x val="4.5425608065916327E-2"/>
                  <c:y val="-4.1034429519839495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3A6-4AC3-8665-2D5A78C1DDF6}"/>
                </c:ext>
              </c:extLst>
            </c:dLbl>
            <c:dLbl>
              <c:idx val="3"/>
              <c:layout>
                <c:manualLayout>
                  <c:x val="3.9001710859643511E-2"/>
                  <c:y val="-4.1354279244506201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3A6-4AC3-8665-2D5A78C1DDF6}"/>
                </c:ext>
              </c:extLst>
            </c:dLbl>
            <c:spPr>
              <a:noFill/>
              <a:ln w="2540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2017 (факт)</c:v>
                </c:pt>
                <c:pt idx="1">
                  <c:v>2018 (оценка)</c:v>
                </c:pt>
                <c:pt idx="2">
                  <c:v>2019 (прогноз)</c:v>
                </c:pt>
                <c:pt idx="3">
                  <c:v>2020 (прогноз)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 formatCode="0.0">
                  <c:v>4461</c:v>
                </c:pt>
                <c:pt idx="1">
                  <c:v>3248</c:v>
                </c:pt>
                <c:pt idx="2">
                  <c:v>3158.9</c:v>
                </c:pt>
                <c:pt idx="3">
                  <c:v>3213.6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3A6-4AC3-8665-2D5A78C1D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99506816"/>
        <c:axId val="99529088"/>
        <c:axId val="0"/>
      </c:bar3DChart>
      <c:catAx>
        <c:axId val="99506816"/>
        <c:scaling>
          <c:orientation val="minMax"/>
        </c:scaling>
        <c:delete val="0"/>
        <c:axPos val="b"/>
        <c:majorGridlines>
          <c:spPr>
            <a:ln w="3177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low"/>
        <c:spPr>
          <a:ln w="31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95290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9529088"/>
        <c:scaling>
          <c:orientation val="minMax"/>
        </c:scaling>
        <c:delete val="0"/>
        <c:axPos val="l"/>
        <c:majorGridlines>
          <c:spPr>
            <a:ln w="3177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тыс. рублей</a:t>
                </a:r>
              </a:p>
            </c:rich>
          </c:tx>
          <c:layout>
            <c:manualLayout>
              <c:xMode val="edge"/>
              <c:yMode val="edge"/>
              <c:x val="3.9548029469289307E-2"/>
              <c:y val="0.42904286108490719"/>
            </c:manualLayout>
          </c:layout>
          <c:overlay val="0"/>
          <c:spPr>
            <a:noFill/>
            <a:ln w="25408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9506816"/>
        <c:crosses val="autoZero"/>
        <c:crossBetween val="between"/>
      </c:valAx>
      <c:spPr>
        <a:noFill/>
        <a:ln w="2540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86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Структура безвозмездных поступлений бюджета </a:t>
            </a:r>
            <a:r>
              <a:rPr lang="ru-RU" dirty="0" smtClean="0"/>
              <a:t>Подымахинского </a:t>
            </a:r>
            <a:r>
              <a:rPr lang="ru-RU" dirty="0"/>
              <a:t>сельского поселения в </a:t>
            </a:r>
            <a:r>
              <a:rPr lang="ru-RU" dirty="0" smtClean="0"/>
              <a:t>2018-2020 </a:t>
            </a:r>
            <a:r>
              <a:rPr lang="ru-RU" dirty="0"/>
              <a:t>годах, тыс. рублей</a:t>
            </a:r>
          </a:p>
        </c:rich>
      </c:tx>
      <c:layout>
        <c:manualLayout>
          <c:xMode val="edge"/>
          <c:yMode val="edge"/>
          <c:x val="0.15695791170757745"/>
          <c:y val="0"/>
        </c:manualLayout>
      </c:layout>
      <c:overlay val="0"/>
      <c:spPr>
        <a:noFill/>
        <a:ln w="28295">
          <a:noFill/>
        </a:ln>
      </c:spPr>
    </c:title>
    <c:autoTitleDeleted val="0"/>
    <c:view3D>
      <c:rotX val="15"/>
      <c:hPercent val="93"/>
      <c:rotY val="1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olid"/>
        </a:ln>
      </c:spPr>
    </c:sideWall>
    <c:backWall>
      <c:thickness val="0"/>
      <c:spPr>
        <a:noFill/>
        <a:ln w="12700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1.4563106796116505E-2"/>
          <c:y val="0.14196242171189979"/>
          <c:w val="0.69417475728155342"/>
          <c:h val="0.78079331941544883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Дотации</c:v>
                </c:pt>
              </c:strCache>
            </c:strRef>
          </c:tx>
          <c:spPr>
            <a:pattFill prst="dashDnDiag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00FFFF" mc:Ignorable="a14" a14:legacySpreadsheetColorIndex="15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9779431744747414E-2"/>
                  <c:y val="-3.649229021118696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296230875474881E-2"/>
                  <c:y val="-1.234869658759904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3898206756689928E-2"/>
                  <c:y val="8.7412049818462664E-2"/>
                </c:manualLayout>
              </c:layout>
              <c:tx>
                <c:rich>
                  <a:bodyPr/>
                  <a:lstStyle/>
                  <a:p>
                    <a:pPr>
                      <a:defRPr sz="891" b="1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7432,5</a:t>
                    </a:r>
                    <a:endParaRPr lang="en-US" dirty="0"/>
                  </a:p>
                </c:rich>
              </c:tx>
              <c:spPr>
                <a:noFill/>
                <a:ln w="2829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0853554825340874E-2"/>
                  <c:y val="9.3709664533196027E-2"/>
                </c:manualLayout>
              </c:layout>
              <c:tx>
                <c:rich>
                  <a:bodyPr/>
                  <a:lstStyle/>
                  <a:p>
                    <a:pPr>
                      <a:defRPr sz="891" b="1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7547,9</a:t>
                    </a:r>
                    <a:endParaRPr lang="en-US" dirty="0"/>
                  </a:p>
                </c:rich>
              </c:tx>
              <c:spPr>
                <a:noFill/>
                <a:ln w="2829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82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Факт 2017 год</c:v>
                </c:pt>
                <c:pt idx="1">
                  <c:v>Оценка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Sheet1!$B$2:$E$2</c:f>
              <c:numCache>
                <c:formatCode>0.0</c:formatCode>
                <c:ptCount val="4"/>
                <c:pt idx="0">
                  <c:v>8945.4</c:v>
                </c:pt>
                <c:pt idx="1">
                  <c:v>8821.4</c:v>
                </c:pt>
                <c:pt idx="2" formatCode="General">
                  <c:v>7432.5</c:v>
                </c:pt>
                <c:pt idx="3" formatCode="General">
                  <c:v>7547.9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38E-442F-BC77-732B4D5489F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Субсидии</c:v>
                </c:pt>
              </c:strCache>
            </c:strRef>
          </c:tx>
          <c:spPr>
            <a:pattFill prst="dashVert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00FF00" mc:Ignorable="a14" a14:legacySpreadsheetColorIndex="11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Факт 2017 год</c:v>
                </c:pt>
                <c:pt idx="1">
                  <c:v>Оценка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Sheet1!$B$3:$E$3</c:f>
              <c:numCache>
                <c:formatCode>0.0</c:formatCode>
                <c:ptCount val="4"/>
                <c:pt idx="0">
                  <c:v>464</c:v>
                </c:pt>
                <c:pt idx="1">
                  <c:v>749.8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038E-442F-BC77-732B4D5489F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Субвенции</c:v>
                </c:pt>
              </c:strCache>
            </c:strRef>
          </c:tx>
          <c:spPr>
            <a:pattFill prst="lgGrid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FFFF99" mc:Ignorable="a14" a14:legacySpreadsheetColorIndex="43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7167108338423296E-2"/>
                  <c:y val="2.5836202789061846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86050879514337E-2"/>
                  <c:y val="3.7941261709098638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1730657298693791E-2"/>
                  <c:y val="-1.4490350278267618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4323874321747378E-2"/>
                  <c:y val="-1.2596460376950698E-3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82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Факт 2017 год</c:v>
                </c:pt>
                <c:pt idx="1">
                  <c:v>Оценка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Sheet1!$B$4:$E$4</c:f>
              <c:numCache>
                <c:formatCode>0.0</c:formatCode>
                <c:ptCount val="4"/>
                <c:pt idx="0">
                  <c:v>141.30000000000001</c:v>
                </c:pt>
                <c:pt idx="1">
                  <c:v>164.7</c:v>
                </c:pt>
                <c:pt idx="2" formatCode="General">
                  <c:v>164.3</c:v>
                </c:pt>
                <c:pt idx="3" formatCode="General">
                  <c:v>168.8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38E-442F-BC77-732B4D5489F0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pattFill prst="horzBrick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FF9900" mc:Ignorable="a14" a14:legacySpreadsheetColorIndex="52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7942068914907166E-2"/>
                  <c:y val="-2.3890143661456521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5525366057243291E-2"/>
                  <c:y val="-6.4030533301241255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8739535228501475E-2"/>
                  <c:y val="-1.223481788564479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661274538042165E-2"/>
                  <c:y val="-1.0648474464930892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82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Факт 2017 год</c:v>
                </c:pt>
                <c:pt idx="1">
                  <c:v>Оценка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Sheet1!$B$5:$E$5</c:f>
              <c:numCache>
                <c:formatCode>0.0</c:formatCode>
                <c:ptCount val="4"/>
                <c:pt idx="0" formatCode="General">
                  <c:v>436.4</c:v>
                </c:pt>
                <c:pt idx="1">
                  <c:v>3000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038E-442F-BC77-732B4D548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99758464"/>
        <c:axId val="99760000"/>
        <c:axId val="0"/>
      </c:bar3DChart>
      <c:catAx>
        <c:axId val="99758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53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997600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9760000"/>
        <c:scaling>
          <c:orientation val="minMax"/>
          <c:max val="1"/>
        </c:scaling>
        <c:delete val="1"/>
        <c:axPos val="l"/>
        <c:majorGridlines>
          <c:spPr>
            <a:ln w="3537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crossAx val="99758464"/>
        <c:crosses val="autoZero"/>
        <c:crossBetween val="between"/>
        <c:majorUnit val="0.1"/>
        <c:minorUnit val="0.1"/>
      </c:valAx>
      <c:spPr>
        <a:noFill/>
        <a:ln w="22984">
          <a:noFill/>
        </a:ln>
      </c:spPr>
    </c:plotArea>
    <c:legend>
      <c:legendPos val="r"/>
      <c:layout>
        <c:manualLayout>
          <c:xMode val="edge"/>
          <c:yMode val="edge"/>
          <c:x val="0.72653724888162563"/>
          <c:y val="0.47182792107318461"/>
          <c:w val="0.27022653614839032"/>
          <c:h val="0.35378213094542221"/>
        </c:manualLayout>
      </c:layout>
      <c:overlay val="0"/>
      <c:spPr>
        <a:noFill/>
        <a:ln w="3537">
          <a:solidFill>
            <a:srgbClr val="000000"/>
          </a:solidFill>
          <a:prstDash val="solid"/>
        </a:ln>
      </c:spPr>
      <c:txPr>
        <a:bodyPr/>
        <a:lstStyle/>
        <a:p>
          <a:pPr>
            <a:defRPr sz="997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gradFill rotWithShape="0">
      <a:gsLst>
        <a:gs pos="0">
          <a:srgbClr xmlns:mc="http://schemas.openxmlformats.org/markup-compatibility/2006" xmlns:a14="http://schemas.microsoft.com/office/drawing/2010/main" val="FFFFFF" mc:Ignorable="a14" a14:legacySpreadsheetColorIndex="9"/>
        </a:gs>
        <a:gs pos="100000">
          <a:srgbClr xmlns:mc="http://schemas.openxmlformats.org/markup-compatibility/2006" xmlns:a14="http://schemas.microsoft.com/office/drawing/2010/main" val="FFFF99" mc:Ignorable="a14" a14:legacySpreadsheetColorIndex="43"/>
        </a:gs>
      </a:gsLst>
      <a:lin ang="5400000" scaled="1"/>
    </a:gradFill>
    <a:ln>
      <a:noFill/>
    </a:ln>
  </c:spPr>
  <c:txPr>
    <a:bodyPr/>
    <a:lstStyle/>
    <a:p>
      <a:pPr>
        <a:defRPr sz="1448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24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/>
              <a:t>Функциональная структура расходов бюджета </a:t>
            </a:r>
            <a:r>
              <a:rPr lang="ru-RU" dirty="0" smtClean="0"/>
              <a:t>Подымахинского муниципального образования</a:t>
            </a:r>
            <a:r>
              <a:rPr lang="ru-RU" dirty="0"/>
              <a:t>
на </a:t>
            </a:r>
            <a:r>
              <a:rPr lang="ru-RU" dirty="0" smtClean="0"/>
              <a:t>2018 </a:t>
            </a:r>
            <a:r>
              <a:rPr lang="ru-RU" dirty="0"/>
              <a:t>год, %</a:t>
            </a:r>
          </a:p>
        </c:rich>
      </c:tx>
      <c:layout>
        <c:manualLayout>
          <c:xMode val="edge"/>
          <c:yMode val="edge"/>
          <c:x val="0.11973022513717109"/>
          <c:y val="2.0661075902097602E-2"/>
        </c:manualLayout>
      </c:layout>
      <c:overlay val="0"/>
      <c:spPr>
        <a:noFill/>
        <a:ln w="34807">
          <a:noFill/>
        </a:ln>
      </c:spPr>
    </c:title>
    <c:autoTitleDeleted val="0"/>
    <c:view3D>
      <c:rotX val="25"/>
      <c:hPercent val="5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2158516020236091E-2"/>
          <c:y val="0.3512396694214876"/>
          <c:w val="0.54468802698145025"/>
          <c:h val="0.32644628099173556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34807">
              <a:noFill/>
            </a:ln>
          </c:spPr>
          <c:explosion val="23"/>
          <c:dPt>
            <c:idx val="0"/>
            <c:bubble3D val="0"/>
            <c:spPr>
              <a:solidFill>
                <a:srgbClr val="FFFF0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412-47D8-9973-336FCD797853}"/>
              </c:ext>
            </c:extLst>
          </c:dPt>
          <c:dPt>
            <c:idx val="1"/>
            <c:bubble3D val="0"/>
            <c:spPr>
              <a:solidFill>
                <a:srgbClr val="FF00FF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12-47D8-9973-336FCD797853}"/>
              </c:ext>
            </c:extLst>
          </c:dPt>
          <c:dPt>
            <c:idx val="2"/>
            <c:bubble3D val="0"/>
            <c:spPr>
              <a:solidFill>
                <a:srgbClr val="00008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412-47D8-9973-336FCD797853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12-47D8-9973-336FCD797853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412-47D8-9973-336FCD797853}"/>
              </c:ext>
            </c:extLst>
          </c:dPt>
          <c:dPt>
            <c:idx val="5"/>
            <c:bubble3D val="0"/>
            <c:spPr>
              <a:solidFill>
                <a:srgbClr val="00FFFF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12-47D8-9973-336FCD797853}"/>
              </c:ext>
            </c:extLst>
          </c:dPt>
          <c:dPt>
            <c:idx val="6"/>
            <c:bubble3D val="0"/>
            <c:spPr>
              <a:solidFill>
                <a:srgbClr val="00FF0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412-47D8-9973-336FCD797853}"/>
              </c:ext>
            </c:extLst>
          </c:dPt>
          <c:dLbls>
            <c:dLbl>
              <c:idx val="0"/>
              <c:layout>
                <c:manualLayout>
                  <c:x val="3.9305210303178226E-2"/>
                  <c:y val="-0.13089630758306744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dirty="0" smtClean="0"/>
                      <a:t>35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412-47D8-9973-336FCD797853}"/>
                </c:ext>
              </c:extLst>
            </c:dLbl>
            <c:dLbl>
              <c:idx val="1"/>
              <c:layout>
                <c:manualLayout>
                  <c:x val="7.0366209771125163E-2"/>
                  <c:y val="4.3134415906434034E-3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412-47D8-9973-336FCD797853}"/>
                </c:ext>
              </c:extLst>
            </c:dLbl>
            <c:dLbl>
              <c:idx val="2"/>
              <c:layout>
                <c:manualLayout>
                  <c:x val="-1.0762045267119691E-2"/>
                  <c:y val="3.4328187577624014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dirty="0" smtClean="0"/>
                      <a:t>34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944996828466641E-2"/>
                  <c:y val="4.7759304741305103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412-47D8-9973-336FCD797853}"/>
                </c:ext>
              </c:extLst>
            </c:dLbl>
            <c:dLbl>
              <c:idx val="4"/>
              <c:layout>
                <c:manualLayout>
                  <c:x val="1.0040366852670672E-2"/>
                  <c:y val="-4.070542629366674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2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412-47D8-9973-336FCD797853}"/>
                </c:ext>
              </c:extLst>
            </c:dLbl>
            <c:dLbl>
              <c:idx val="5"/>
              <c:layout>
                <c:manualLayout>
                  <c:x val="-1.6178828186875022E-2"/>
                  <c:y val="-1.6935371487906872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412-47D8-9973-336FCD797853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412-47D8-9973-336FCD797853}"/>
                </c:ext>
              </c:extLst>
            </c:dLbl>
            <c:dLbl>
              <c:idx val="7"/>
              <c:layout>
                <c:manualLayout>
                  <c:x val="-0.14725726265443939"/>
                  <c:y val="-5.8408925184335332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/>
                      <a:t>0,39%</a:t>
                    </a:r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412-47D8-9973-336FCD797853}"/>
                </c:ext>
              </c:extLst>
            </c:dLbl>
            <c:dLbl>
              <c:idx val="8"/>
              <c:layout>
                <c:manualLayout>
                  <c:x val="-5.2973595422595401E-2"/>
                  <c:y val="-9.5599007828963467E-2"/>
                </c:manualLayout>
              </c:layout>
              <c:tx>
                <c:rich>
                  <a:bodyPr/>
                  <a:lstStyle/>
                  <a:p>
                    <a:pPr>
                      <a:defRPr sz="1094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/>
                      <a:t>0,11%</a:t>
                    </a:r>
                  </a:p>
                </c:rich>
              </c:tx>
              <c:numFmt formatCode="\О\с\н\о\в\н\о\й" sourceLinked="0"/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412-47D8-9973-336FCD797853}"/>
                </c:ext>
              </c:extLst>
            </c:dLbl>
            <c:dLbl>
              <c:idx val="9"/>
              <c:layout>
                <c:manualLayout>
                  <c:x val="2.5671285462706708E-2"/>
                  <c:y val="-0.13278909047359158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/>
                      <a:t>0,66%</a:t>
                    </a:r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12-47D8-9973-336FCD797853}"/>
                </c:ext>
              </c:extLst>
            </c:dLbl>
            <c:numFmt formatCode="\О\с\н\о\в\н\о\й" sourceLinked="0"/>
            <c:spPr>
              <a:noFill/>
              <a:ln w="3480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9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Лист3!$A$6:$A$15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Лист3!$B$6:$B$15</c:f>
              <c:numCache>
                <c:formatCode>#,##0.00</c:formatCode>
                <c:ptCount val="7"/>
                <c:pt idx="0">
                  <c:v>6175.4</c:v>
                </c:pt>
                <c:pt idx="1">
                  <c:v>117.8</c:v>
                </c:pt>
                <c:pt idx="2">
                  <c:v>5805.8</c:v>
                </c:pt>
                <c:pt idx="3">
                  <c:v>1475.9</c:v>
                </c:pt>
                <c:pt idx="4">
                  <c:v>3530</c:v>
                </c:pt>
                <c:pt idx="5">
                  <c:v>129.9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412-47D8-9973-336FCD797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4">
          <a:noFill/>
        </a:ln>
      </c:spPr>
    </c:plotArea>
    <c:legend>
      <c:legendPos val="r"/>
      <c:legendEntry>
        <c:idx val="6"/>
        <c:delete val="1"/>
      </c:legendEntry>
      <c:layout>
        <c:manualLayout>
          <c:xMode val="edge"/>
          <c:yMode val="edge"/>
          <c:x val="0.69477233559262164"/>
          <c:y val="0.19008258114077203"/>
          <c:w val="0.27724062334435573"/>
          <c:h val="0.52315366067046498"/>
        </c:manualLayout>
      </c:layout>
      <c:overlay val="0"/>
      <c:spPr>
        <a:solidFill>
          <a:srgbClr val="FFFFFF"/>
        </a:solidFill>
        <a:ln w="4351">
          <a:solidFill>
            <a:srgbClr val="000000"/>
          </a:solidFill>
          <a:prstDash val="solid"/>
        </a:ln>
      </c:spPr>
      <c:txPr>
        <a:bodyPr/>
        <a:lstStyle/>
        <a:p>
          <a:pPr>
            <a:defRPr sz="113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44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/>
      <dgm:t>
        <a:bodyPr/>
        <a:lstStyle/>
        <a:p>
          <a:pPr algn="ctr" rtl="0"/>
          <a:r>
            <a:rPr lang="ru-RU" sz="1200" b="1" dirty="0" smtClean="0">
              <a:solidFill>
                <a:srgbClr val="C00000"/>
              </a:solidFill>
            </a:rPr>
            <a:t>Основные понятия</a:t>
          </a:r>
          <a:endParaRPr lang="ru-RU" sz="1200" dirty="0">
            <a:solidFill>
              <a:srgbClr val="C00000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/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dirty="0" smtClean="0"/>
            <a:t>– год, следующий за текущим финансовым годом.</a:t>
          </a:r>
          <a:endParaRPr lang="ru-RU" sz="1000" dirty="0"/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dirty="0" smtClean="0"/>
            <a:t>– два финансовых года, следующие за очередным финансовым годом.</a:t>
          </a:r>
          <a:endParaRPr lang="ru-RU" sz="1000" dirty="0"/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/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денежные средства, поступающие в бюджет в соответствии с законодательством.</a:t>
          </a:r>
          <a:endParaRPr lang="ru-RU" sz="1000" dirty="0"/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/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/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/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долговые обязательства, принятые на себя муниципальным образованием.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dirty="0" smtClean="0"/>
            <a:t>– </a:t>
          </a:r>
          <a:r>
            <a:rPr lang="ru-RU" sz="10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/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денежные средства, перечисляемые из одного бюджета бюджетной системы РФ другому.</a:t>
          </a:r>
          <a:endParaRPr lang="ru-RU" sz="1000" dirty="0"/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/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</a:t>
          </a:r>
          <a:r>
            <a:rPr lang="ru-RU" dirty="0" smtClean="0"/>
            <a:t>решением Думы </a:t>
          </a:r>
          <a:r>
            <a:rPr lang="ru-RU" dirty="0" smtClean="0"/>
            <a:t>Подымахинского сельского поселения </a:t>
          </a:r>
          <a:r>
            <a:rPr lang="ru-RU" dirty="0" smtClean="0"/>
            <a:t>о </a:t>
          </a:r>
          <a:r>
            <a:rPr lang="ru-RU" dirty="0" smtClean="0"/>
            <a:t>бюджете Подымахинского муниципального образования на </a:t>
          </a:r>
          <a:r>
            <a:rPr lang="ru-RU" dirty="0" smtClean="0"/>
            <a:t>очередной финансовый </a:t>
          </a:r>
          <a:r>
            <a:rPr lang="ru-RU" dirty="0" smtClean="0"/>
            <a:t>год и на плановый период </a:t>
          </a:r>
          <a:r>
            <a:rPr lang="ru-RU" dirty="0" smtClean="0"/>
            <a:t>можно </a:t>
          </a:r>
          <a:r>
            <a:rPr lang="ru-RU" dirty="0" smtClean="0"/>
            <a:t>ознакомиться в газете «Ленские вести. Документы</a:t>
          </a:r>
          <a:r>
            <a:rPr lang="ru-RU" dirty="0" smtClean="0"/>
            <a:t>», а также на официальном сайте по адресу: </a:t>
          </a:r>
          <a:r>
            <a:rPr lang="ru-RU" u="sng" dirty="0" err="1" smtClean="0"/>
            <a:t>подымахино.рф</a:t>
          </a:r>
          <a:endParaRPr lang="ru-RU" u="sng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err="1" smtClean="0"/>
            <a:t>Усть-Кутского</a:t>
          </a:r>
          <a:r>
            <a:rPr lang="ru-RU" sz="1100" dirty="0" smtClean="0"/>
            <a:t>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smtClean="0"/>
            <a:t>Адрес: </a:t>
          </a:r>
          <a:r>
            <a:rPr lang="en-US" smtClean="0"/>
            <a:t>666775</a:t>
          </a:r>
          <a:r>
            <a:rPr lang="ru-RU" smtClean="0"/>
            <a:t>, Иркутская область, Усть-Кутский район, п.Казарки, ул.Мира, 1</a:t>
          </a:r>
          <a:endParaRPr lang="ru-RU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smtClean="0"/>
            <a:t>тел.: 8 (39565) 79167, факс: 8 (39565) 79193, </a:t>
          </a:r>
          <a:r>
            <a:rPr lang="en-US" smtClean="0"/>
            <a:t>e-mail: </a:t>
          </a:r>
          <a:r>
            <a:rPr lang="en-US" u="sng" smtClean="0">
              <a:hlinkClick xmlns:r="http://schemas.openxmlformats.org/officeDocument/2006/relationships" r:id="rId1"/>
            </a:rPr>
            <a:t>podymahino</a:t>
          </a:r>
          <a:r>
            <a:rPr lang="ru-RU" u="sng" smtClean="0">
              <a:hlinkClick xmlns:r="http://schemas.openxmlformats.org/officeDocument/2006/relationships" r:id="rId1"/>
            </a:rPr>
            <a:t>@mail.ru</a:t>
          </a:r>
          <a:endParaRPr lang="ru-RU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smtClean="0"/>
            <a:t>График работы:</a:t>
          </a:r>
          <a:endParaRPr lang="ru-RU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dirty="0" smtClean="0"/>
            <a:t>:0             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222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Основные понятия</a:t>
          </a:r>
          <a:endParaRPr lang="ru-RU" sz="1200" kern="1200" dirty="0">
            <a:solidFill>
              <a:srgbClr val="C00000"/>
            </a:solidFill>
          </a:endParaRPr>
        </a:p>
      </dsp:txBody>
      <dsp:txXfrm>
        <a:off x="21501" y="23729"/>
        <a:ext cx="8559660" cy="397448"/>
      </dsp:txXfrm>
    </dsp:sp>
    <dsp:sp modelId="{7ACC8AAD-CC97-425B-B901-E7AEB5A9A06F}">
      <dsp:nvSpPr>
        <dsp:cNvPr id="0" name=""/>
        <dsp:cNvSpPr/>
      </dsp:nvSpPr>
      <dsp:spPr>
        <a:xfrm>
          <a:off x="0" y="45463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kern="12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/>
        </a:p>
      </dsp:txBody>
      <dsp:txXfrm>
        <a:off x="21501" y="476132"/>
        <a:ext cx="8559660" cy="397448"/>
      </dsp:txXfrm>
    </dsp:sp>
    <dsp:sp modelId="{A0CED371-6EC6-44BC-ADF2-C262A3A2C0F6}">
      <dsp:nvSpPr>
        <dsp:cNvPr id="0" name=""/>
        <dsp:cNvSpPr/>
      </dsp:nvSpPr>
      <dsp:spPr>
        <a:xfrm>
          <a:off x="0" y="907035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kern="1200" dirty="0" smtClean="0"/>
            <a:t>– год, следующий за текущим финансовым годом.</a:t>
          </a:r>
          <a:endParaRPr lang="ru-RU" sz="1000" kern="1200" dirty="0"/>
        </a:p>
      </dsp:txBody>
      <dsp:txXfrm>
        <a:off x="21501" y="928536"/>
        <a:ext cx="8559660" cy="397448"/>
      </dsp:txXfrm>
    </dsp:sp>
    <dsp:sp modelId="{AA51AAAA-78E7-412C-891A-C06CB9EFE1E5}">
      <dsp:nvSpPr>
        <dsp:cNvPr id="0" name=""/>
        <dsp:cNvSpPr/>
      </dsp:nvSpPr>
      <dsp:spPr>
        <a:xfrm>
          <a:off x="0" y="135943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kern="1200" dirty="0" smtClean="0"/>
            <a:t>– два финансовых года, следующие за очередным финансовым годом.</a:t>
          </a:r>
          <a:endParaRPr lang="ru-RU" sz="1000" kern="1200" dirty="0"/>
        </a:p>
      </dsp:txBody>
      <dsp:txXfrm>
        <a:off x="21501" y="1380939"/>
        <a:ext cx="8559660" cy="397448"/>
      </dsp:txXfrm>
    </dsp:sp>
    <dsp:sp modelId="{5CC59A48-2229-46ED-9884-9AFED4652FAE}">
      <dsp:nvSpPr>
        <dsp:cNvPr id="0" name=""/>
        <dsp:cNvSpPr/>
      </dsp:nvSpPr>
      <dsp:spPr>
        <a:xfrm>
          <a:off x="0" y="1811842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/>
        </a:p>
      </dsp:txBody>
      <dsp:txXfrm>
        <a:off x="21501" y="1833343"/>
        <a:ext cx="8559660" cy="397448"/>
      </dsp:txXfrm>
    </dsp:sp>
    <dsp:sp modelId="{40DF5348-9FAD-4B79-B25F-2B1EC67A6735}">
      <dsp:nvSpPr>
        <dsp:cNvPr id="0" name=""/>
        <dsp:cNvSpPr/>
      </dsp:nvSpPr>
      <dsp:spPr>
        <a:xfrm>
          <a:off x="0" y="226424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денежные средства, поступающие в бюджет в соответствии с законодательством.</a:t>
          </a:r>
          <a:endParaRPr lang="ru-RU" sz="1000" kern="1200" dirty="0"/>
        </a:p>
      </dsp:txBody>
      <dsp:txXfrm>
        <a:off x="21501" y="2285747"/>
        <a:ext cx="8559660" cy="397448"/>
      </dsp:txXfrm>
    </dsp:sp>
    <dsp:sp modelId="{9869F447-8445-4C55-A9C7-43A69C7AF97C}">
      <dsp:nvSpPr>
        <dsp:cNvPr id="0" name=""/>
        <dsp:cNvSpPr/>
      </dsp:nvSpPr>
      <dsp:spPr>
        <a:xfrm>
          <a:off x="0" y="2716649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/>
        </a:p>
      </dsp:txBody>
      <dsp:txXfrm>
        <a:off x="21501" y="2738150"/>
        <a:ext cx="8559660" cy="397448"/>
      </dsp:txXfrm>
    </dsp:sp>
    <dsp:sp modelId="{99E30AD0-E360-4BCE-B457-21C3C634C0E6}">
      <dsp:nvSpPr>
        <dsp:cNvPr id="0" name=""/>
        <dsp:cNvSpPr/>
      </dsp:nvSpPr>
      <dsp:spPr>
        <a:xfrm>
          <a:off x="0" y="3169053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/>
        </a:p>
      </dsp:txBody>
      <dsp:txXfrm>
        <a:off x="21501" y="3190554"/>
        <a:ext cx="8559660" cy="397448"/>
      </dsp:txXfrm>
    </dsp:sp>
    <dsp:sp modelId="{61EBC438-04BE-4BFE-ABD5-55CEED454B9D}">
      <dsp:nvSpPr>
        <dsp:cNvPr id="0" name=""/>
        <dsp:cNvSpPr/>
      </dsp:nvSpPr>
      <dsp:spPr>
        <a:xfrm>
          <a:off x="0" y="362145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/>
        </a:p>
      </dsp:txBody>
      <dsp:txXfrm>
        <a:off x="21501" y="3642957"/>
        <a:ext cx="8559660" cy="397448"/>
      </dsp:txXfrm>
    </dsp:sp>
    <dsp:sp modelId="{ACE3586D-3D4B-435B-871A-26526D4F41C8}">
      <dsp:nvSpPr>
        <dsp:cNvPr id="0" name=""/>
        <dsp:cNvSpPr/>
      </dsp:nvSpPr>
      <dsp:spPr>
        <a:xfrm>
          <a:off x="0" y="4073860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долговые обязательства, принятые на себя муниципальным образованием.</a:t>
          </a:r>
          <a:endParaRPr lang="ru-RU" sz="1000" kern="1200" dirty="0"/>
        </a:p>
      </dsp:txBody>
      <dsp:txXfrm>
        <a:off x="21501" y="4095361"/>
        <a:ext cx="8559660" cy="397448"/>
      </dsp:txXfrm>
    </dsp:sp>
    <dsp:sp modelId="{5ED8F9DB-1622-4694-B52F-F5ABFC812751}">
      <dsp:nvSpPr>
        <dsp:cNvPr id="0" name=""/>
        <dsp:cNvSpPr/>
      </dsp:nvSpPr>
      <dsp:spPr>
        <a:xfrm>
          <a:off x="0" y="4526264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/>
        </a:p>
      </dsp:txBody>
      <dsp:txXfrm>
        <a:off x="21501" y="4547765"/>
        <a:ext cx="8559660" cy="397448"/>
      </dsp:txXfrm>
    </dsp:sp>
    <dsp:sp modelId="{01501D64-0FF3-4D51-B6B4-0F43EC2274AB}">
      <dsp:nvSpPr>
        <dsp:cNvPr id="0" name=""/>
        <dsp:cNvSpPr/>
      </dsp:nvSpPr>
      <dsp:spPr>
        <a:xfrm>
          <a:off x="0" y="4978667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денежные средства, перечисляемые из одного бюджета бюджетной системы РФ другому.</a:t>
          </a:r>
          <a:endParaRPr lang="ru-RU" sz="1000" kern="1200" dirty="0"/>
        </a:p>
      </dsp:txBody>
      <dsp:txXfrm>
        <a:off x="21501" y="5000168"/>
        <a:ext cx="8559660" cy="397448"/>
      </dsp:txXfrm>
    </dsp:sp>
    <dsp:sp modelId="{636B99FD-433F-48F5-8DB6-117FB1FDEC1B}">
      <dsp:nvSpPr>
        <dsp:cNvPr id="0" name=""/>
        <dsp:cNvSpPr/>
      </dsp:nvSpPr>
      <dsp:spPr>
        <a:xfrm>
          <a:off x="0" y="543107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/>
        </a:p>
      </dsp:txBody>
      <dsp:txXfrm>
        <a:off x="21501" y="5452572"/>
        <a:ext cx="8559660" cy="397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189031" y="518457"/>
          <a:ext cx="8263368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</a:t>
          </a:r>
          <a:r>
            <a:rPr lang="ru-RU" sz="1300" kern="1200" dirty="0" smtClean="0"/>
            <a:t>решением Думы </a:t>
          </a:r>
          <a:r>
            <a:rPr lang="ru-RU" sz="1300" kern="1200" dirty="0" smtClean="0"/>
            <a:t>Подымахинского сельского поселения </a:t>
          </a:r>
          <a:r>
            <a:rPr lang="ru-RU" sz="1300" kern="1200" dirty="0" smtClean="0"/>
            <a:t>о </a:t>
          </a:r>
          <a:r>
            <a:rPr lang="ru-RU" sz="1300" kern="1200" dirty="0" smtClean="0"/>
            <a:t>бюджете Подымахинского муниципального образования на </a:t>
          </a:r>
          <a:r>
            <a:rPr lang="ru-RU" sz="1300" kern="1200" dirty="0" smtClean="0"/>
            <a:t>очередной финансовый </a:t>
          </a:r>
          <a:r>
            <a:rPr lang="ru-RU" sz="1300" kern="1200" dirty="0" smtClean="0"/>
            <a:t>год и на плановый период </a:t>
          </a:r>
          <a:r>
            <a:rPr lang="ru-RU" sz="1300" kern="1200" dirty="0" smtClean="0"/>
            <a:t>можно </a:t>
          </a:r>
          <a:r>
            <a:rPr lang="ru-RU" sz="1300" kern="1200" dirty="0" smtClean="0"/>
            <a:t>ознакомиться в газете «Ленские вести. Документы</a:t>
          </a:r>
          <a:r>
            <a:rPr lang="ru-RU" sz="1300" kern="1200" dirty="0" smtClean="0"/>
            <a:t>», а также на официальном сайте по адресу: </a:t>
          </a:r>
          <a:r>
            <a:rPr lang="ru-RU" sz="1300" u="sng" kern="1200" dirty="0" err="1" smtClean="0"/>
            <a:t>подымахино.рф</a:t>
          </a:r>
          <a:endParaRPr lang="ru-RU" sz="1300" u="sng" kern="1200" dirty="0"/>
        </a:p>
      </dsp:txBody>
      <dsp:txXfrm>
        <a:off x="222776" y="552202"/>
        <a:ext cx="8195878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4" cy="36728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Усть-Кутского</a:t>
          </a:r>
          <a:r>
            <a:rPr lang="ru-RU" sz="1100" kern="1200" dirty="0" smtClean="0"/>
            <a:t>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Адрес: </a:t>
          </a:r>
          <a:r>
            <a:rPr lang="en-US" sz="1300" kern="1200" smtClean="0"/>
            <a:t>666775</a:t>
          </a:r>
          <a:r>
            <a:rPr lang="ru-RU" sz="1300" kern="1200" smtClean="0"/>
            <a:t>, Иркутская область, Усть-Кутский район, п.Казарки, ул.Мира, 1</a:t>
          </a:r>
          <a:endParaRPr lang="ru-RU" sz="1300" kern="120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тел.: 8 (39565) 79167, факс: 8 (39565) 79193, </a:t>
          </a:r>
          <a:r>
            <a:rPr lang="en-US" sz="1300" kern="1200" smtClean="0"/>
            <a:t>e-mail: </a:t>
          </a:r>
          <a:r>
            <a:rPr lang="en-US" sz="1300" u="sng" kern="1200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smtClean="0">
              <a:hlinkClick xmlns:r="http://schemas.openxmlformats.org/officeDocument/2006/relationships" r:id="rId1"/>
            </a:rPr>
            <a:t>@mail.ru</a:t>
          </a:r>
          <a:endParaRPr lang="ru-RU" sz="1300" kern="120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График работы:</a:t>
          </a:r>
          <a:endParaRPr lang="ru-RU" sz="1300" kern="120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dirty="0" smtClean="0"/>
            <a:t>:0             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0.35856</cdr:x>
      <cdr:y>0.15941</cdr:y>
    </cdr:from>
    <cdr:to>
      <cdr:x>0.53131</cdr:x>
      <cdr:y>0.29566</cdr:y>
    </cdr:to>
    <cdr:sp macro="" textlink="">
      <cdr:nvSpPr>
        <cdr:cNvPr id="1025" name="AutoShap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65696" y="619491"/>
          <a:ext cx="850694" cy="529495"/>
        </a:xfrm>
        <a:custGeom xmlns:a="http://schemas.openxmlformats.org/drawingml/2006/main">
          <a:avLst/>
          <a:gdLst>
            <a:gd name="T0" fmla="*/ 9250 w 21600"/>
            <a:gd name="T1" fmla="*/ 0 h 21600"/>
            <a:gd name="T2" fmla="*/ 3055 w 21600"/>
            <a:gd name="T3" fmla="*/ 21600 h 21600"/>
            <a:gd name="T4" fmla="*/ 9725 w 21600"/>
            <a:gd name="T5" fmla="*/ 8310 h 21600"/>
            <a:gd name="T6" fmla="*/ 15662 w 21600"/>
            <a:gd name="T7" fmla="*/ 14285 h 21600"/>
            <a:gd name="T8" fmla="*/ 21600 w 21600"/>
            <a:gd name="T9" fmla="*/ 8310 h 21600"/>
            <a:gd name="T10" fmla="*/ 17694720 60000 65536"/>
            <a:gd name="T11" fmla="*/ 5898240 60000 65536"/>
            <a:gd name="T12" fmla="*/ 5898240 60000 65536"/>
            <a:gd name="T13" fmla="*/ 5898240 60000 65536"/>
            <a:gd name="T14" fmla="*/ 0 60000 65536"/>
            <a:gd name="T15" fmla="*/ 0 w 21600"/>
            <a:gd name="T16" fmla="*/ 8310 h 21600"/>
            <a:gd name="T17" fmla="*/ 6110 w 21600"/>
            <a:gd name="T18" fmla="*/ 21600 h 21600"/>
          </a:gdLst>
          <a:ahLst/>
          <a:cxnLst>
            <a:cxn ang="T10">
              <a:pos x="T0" y="T1"/>
            </a:cxn>
            <a:cxn ang="T11">
              <a:pos x="T2" y="T3"/>
            </a:cxn>
            <a:cxn ang="T12">
              <a:pos x="T4" y="T5"/>
            </a:cxn>
            <a:cxn ang="T13">
              <a:pos x="T6" y="T7"/>
            </a:cxn>
            <a:cxn ang="T14">
              <a:pos x="T8" y="T9"/>
            </a:cxn>
          </a:cxnLst>
          <a:rect l="T15" t="T16" r="T17" b="T18"/>
          <a:pathLst>
            <a:path w="21600" h="21600">
              <a:moveTo>
                <a:pt x="15662" y="14285"/>
              </a:moveTo>
              <a:lnTo>
                <a:pt x="21600" y="8310"/>
              </a:lnTo>
              <a:lnTo>
                <a:pt x="18630" y="8310"/>
              </a:lnTo>
              <a:cubicBezTo>
                <a:pt x="18630" y="3721"/>
                <a:pt x="14430" y="0"/>
                <a:pt x="9250" y="0"/>
              </a:cubicBezTo>
              <a:cubicBezTo>
                <a:pt x="4141" y="0"/>
                <a:pt x="0" y="3799"/>
                <a:pt x="0" y="8485"/>
              </a:cubicBezTo>
              <a:lnTo>
                <a:pt x="0" y="21600"/>
              </a:lnTo>
              <a:lnTo>
                <a:pt x="6110" y="21600"/>
              </a:lnTo>
              <a:lnTo>
                <a:pt x="6110" y="8310"/>
              </a:lnTo>
              <a:cubicBezTo>
                <a:pt x="6110" y="6947"/>
                <a:pt x="7362" y="5842"/>
                <a:pt x="8907" y="5842"/>
              </a:cubicBezTo>
              <a:lnTo>
                <a:pt x="9725" y="5842"/>
              </a:lnTo>
              <a:cubicBezTo>
                <a:pt x="11269" y="5842"/>
                <a:pt x="12520" y="6947"/>
                <a:pt x="12520" y="8310"/>
              </a:cubicBezTo>
              <a:lnTo>
                <a:pt x="9725" y="8310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0.53403</cdr:x>
      <cdr:y>0.173</cdr:y>
    </cdr:from>
    <cdr:to>
      <cdr:x>0.69028</cdr:x>
      <cdr:y>0.29575</cdr:y>
    </cdr:to>
    <cdr:sp macro="" textlink="">
      <cdr:nvSpPr>
        <cdr:cNvPr id="1026" name="AutoShap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29792" y="672318"/>
          <a:ext cx="769441" cy="477031"/>
        </a:xfrm>
        <a:custGeom xmlns:a="http://schemas.openxmlformats.org/drawingml/2006/main">
          <a:avLst/>
          <a:gdLst>
            <a:gd name="G0" fmla="+- 15126 0 0"/>
            <a:gd name="G1" fmla="+- 2912 0 0"/>
            <a:gd name="G2" fmla="+- 12158 0 2912"/>
            <a:gd name="G3" fmla="+- G2 0 2912"/>
            <a:gd name="G4" fmla="*/ G3 32768 32059"/>
            <a:gd name="G5" fmla="*/ G4 1 2"/>
            <a:gd name="G6" fmla="+- 21600 0 15126"/>
            <a:gd name="G7" fmla="*/ G6 2912 6079"/>
            <a:gd name="G8" fmla="+- G7 15126 0"/>
            <a:gd name="T0" fmla="*/ 15126 w 21600"/>
            <a:gd name="T1" fmla="*/ 0 h 21600"/>
            <a:gd name="T2" fmla="*/ 15126 w 21600"/>
            <a:gd name="T3" fmla="*/ 12158 h 21600"/>
            <a:gd name="T4" fmla="*/ 3237 w 21600"/>
            <a:gd name="T5" fmla="*/ 21600 h 21600"/>
            <a:gd name="T6" fmla="*/ 21600 w 21600"/>
            <a:gd name="T7" fmla="*/ 6079 h 21600"/>
            <a:gd name="T8" fmla="*/ 17694720 60000 65536"/>
            <a:gd name="T9" fmla="*/ 5898240 60000 65536"/>
            <a:gd name="T10" fmla="*/ 5898240 60000 65536"/>
            <a:gd name="T11" fmla="*/ 0 60000 65536"/>
            <a:gd name="T12" fmla="*/ 12427 w 21600"/>
            <a:gd name="T13" fmla="*/ G1 h 21600"/>
            <a:gd name="T14" fmla="*/ G8 w 21600"/>
            <a:gd name="T15" fmla="*/ G2 h 21600"/>
          </a:gdLst>
          <a:ahLst/>
          <a:cxnLst>
            <a:cxn ang="T8">
              <a:pos x="T0" y="T1"/>
            </a:cxn>
            <a:cxn ang="T9">
              <a:pos x="T2" y="T3"/>
            </a:cxn>
            <a:cxn ang="T10">
              <a:pos x="T4" y="T5"/>
            </a:cxn>
            <a:cxn ang="T11">
              <a:pos x="T6" y="T7"/>
            </a:cxn>
          </a:cxnLst>
          <a:rect l="T12" t="T13" r="T14" b="T15"/>
          <a:pathLst>
            <a:path w="21600" h="21600">
              <a:moveTo>
                <a:pt x="21600" y="6079"/>
              </a:moveTo>
              <a:lnTo>
                <a:pt x="15126" y="0"/>
              </a:lnTo>
              <a:lnTo>
                <a:pt x="15126" y="2912"/>
              </a:lnTo>
              <a:lnTo>
                <a:pt x="12427" y="2912"/>
              </a:lnTo>
              <a:cubicBezTo>
                <a:pt x="5564" y="2912"/>
                <a:pt x="0" y="7052"/>
                <a:pt x="0" y="12158"/>
              </a:cubicBezTo>
              <a:lnTo>
                <a:pt x="0" y="21600"/>
              </a:lnTo>
              <a:lnTo>
                <a:pt x="6474" y="21600"/>
              </a:lnTo>
              <a:lnTo>
                <a:pt x="6474" y="12158"/>
              </a:lnTo>
              <a:cubicBezTo>
                <a:pt x="6474" y="10550"/>
                <a:pt x="9139" y="9246"/>
                <a:pt x="12427" y="9246"/>
              </a:cubicBezTo>
              <a:lnTo>
                <a:pt x="15126" y="9246"/>
              </a:lnTo>
              <a:lnTo>
                <a:pt x="15126" y="12158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0.7234</cdr:x>
      <cdr:y>0.15745</cdr:y>
    </cdr:from>
    <cdr:to>
      <cdr:x>0.88065</cdr:x>
      <cdr:y>0.2987</cdr:y>
    </cdr:to>
    <cdr:sp macro="" textlink="">
      <cdr:nvSpPr>
        <cdr:cNvPr id="1027" name="AutoShap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562350" y="611863"/>
          <a:ext cx="774366" cy="548926"/>
        </a:xfrm>
        <a:custGeom xmlns:a="http://schemas.openxmlformats.org/drawingml/2006/main">
          <a:avLst/>
          <a:gdLst>
            <a:gd name="G0" fmla="+- 15126 0 0"/>
            <a:gd name="G1" fmla="+- 2912 0 0"/>
            <a:gd name="G2" fmla="+- 12158 0 2912"/>
            <a:gd name="G3" fmla="+- G2 0 2912"/>
            <a:gd name="G4" fmla="*/ G3 32768 32059"/>
            <a:gd name="G5" fmla="*/ G4 1 2"/>
            <a:gd name="G6" fmla="+- 21600 0 15126"/>
            <a:gd name="G7" fmla="*/ G6 2912 6079"/>
            <a:gd name="G8" fmla="+- G7 15126 0"/>
            <a:gd name="T0" fmla="*/ 15126 w 21600"/>
            <a:gd name="T1" fmla="*/ 0 h 21600"/>
            <a:gd name="T2" fmla="*/ 15126 w 21600"/>
            <a:gd name="T3" fmla="*/ 12158 h 21600"/>
            <a:gd name="T4" fmla="*/ 3237 w 21600"/>
            <a:gd name="T5" fmla="*/ 21600 h 21600"/>
            <a:gd name="T6" fmla="*/ 21600 w 21600"/>
            <a:gd name="T7" fmla="*/ 6079 h 21600"/>
            <a:gd name="T8" fmla="*/ 17694720 60000 65536"/>
            <a:gd name="T9" fmla="*/ 5898240 60000 65536"/>
            <a:gd name="T10" fmla="*/ 5898240 60000 65536"/>
            <a:gd name="T11" fmla="*/ 0 60000 65536"/>
            <a:gd name="T12" fmla="*/ 12427 w 21600"/>
            <a:gd name="T13" fmla="*/ G1 h 21600"/>
            <a:gd name="T14" fmla="*/ G8 w 21600"/>
            <a:gd name="T15" fmla="*/ G2 h 21600"/>
          </a:gdLst>
          <a:ahLst/>
          <a:cxnLst>
            <a:cxn ang="T8">
              <a:pos x="T0" y="T1"/>
            </a:cxn>
            <a:cxn ang="T9">
              <a:pos x="T2" y="T3"/>
            </a:cxn>
            <a:cxn ang="T10">
              <a:pos x="T4" y="T5"/>
            </a:cxn>
            <a:cxn ang="T11">
              <a:pos x="T6" y="T7"/>
            </a:cxn>
          </a:cxnLst>
          <a:rect l="T12" t="T13" r="T14" b="T15"/>
          <a:pathLst>
            <a:path w="21600" h="21600">
              <a:moveTo>
                <a:pt x="21600" y="6079"/>
              </a:moveTo>
              <a:lnTo>
                <a:pt x="15126" y="0"/>
              </a:lnTo>
              <a:lnTo>
                <a:pt x="15126" y="2912"/>
              </a:lnTo>
              <a:lnTo>
                <a:pt x="12427" y="2912"/>
              </a:lnTo>
              <a:cubicBezTo>
                <a:pt x="5564" y="2912"/>
                <a:pt x="0" y="7052"/>
                <a:pt x="0" y="12158"/>
              </a:cubicBezTo>
              <a:lnTo>
                <a:pt x="0" y="21600"/>
              </a:lnTo>
              <a:lnTo>
                <a:pt x="6474" y="21600"/>
              </a:lnTo>
              <a:lnTo>
                <a:pt x="6474" y="12158"/>
              </a:lnTo>
              <a:cubicBezTo>
                <a:pt x="6474" y="10550"/>
                <a:pt x="9139" y="9246"/>
                <a:pt x="12427" y="9246"/>
              </a:cubicBezTo>
              <a:lnTo>
                <a:pt x="15126" y="9246"/>
              </a:lnTo>
              <a:lnTo>
                <a:pt x="15126" y="12158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0.41951</cdr:x>
      <cdr:y>0.15541</cdr:y>
    </cdr:from>
    <cdr:to>
      <cdr:x>0.50435</cdr:x>
      <cdr:y>0.19303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65864" y="603972"/>
          <a:ext cx="417779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72%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0.60714</cdr:x>
      <cdr:y>0.18445</cdr:y>
    </cdr:from>
    <cdr:to>
      <cdr:x>0.68814</cdr:x>
      <cdr:y>0.2272</cdr:y>
    </cdr:to>
    <cdr:sp macro="" textlink="">
      <cdr:nvSpPr>
        <cdr:cNvPr id="1031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89832" y="716791"/>
          <a:ext cx="398878" cy="1661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97%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0.78261</cdr:x>
      <cdr:y>0.18342</cdr:y>
    </cdr:from>
    <cdr:to>
      <cdr:x>0.84008</cdr:x>
      <cdr:y>0.22103</cdr:y>
    </cdr:to>
    <cdr:sp macro="" textlink="">
      <cdr:nvSpPr>
        <cdr:cNvPr id="1033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53928" y="712788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0.20543</cdr:x>
      <cdr:y>0.47097</cdr:y>
    </cdr:from>
    <cdr:to>
      <cdr:x>0.27117</cdr:x>
      <cdr:y>0.50097</cdr:y>
    </cdr:to>
    <cdr:sp macro="" textlink="">
      <cdr:nvSpPr>
        <cdr:cNvPr id="1026" name="AutoShap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20735220">
          <a:off x="1686339" y="2397000"/>
          <a:ext cx="539693" cy="152687"/>
        </a:xfrm>
        <a:prstGeom xmlns:a="http://schemas.openxmlformats.org/drawingml/2006/main" prst="notchedRightArrow">
          <a:avLst>
            <a:gd name="adj1" fmla="val 50000"/>
            <a:gd name="adj2" fmla="val 70691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99CC00" mc:Ignorable="a14" a14:legacySpreadsheetColorIndex="50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00" mc:Ignorable="a14" a14:legacySpreadsheetColorIndex="11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0.20601</cdr:x>
      <cdr:y>0.22339</cdr:y>
    </cdr:from>
    <cdr:to>
      <cdr:x>0.26001</cdr:x>
      <cdr:y>0.25915</cdr:y>
    </cdr:to>
    <cdr:sp macro="" textlink="">
      <cdr:nvSpPr>
        <cdr:cNvPr id="1028" name="AutoShap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19746915">
          <a:off x="1691109" y="1136964"/>
          <a:ext cx="443298" cy="181992"/>
        </a:xfrm>
        <a:prstGeom xmlns:a="http://schemas.openxmlformats.org/drawingml/2006/main" prst="notchedRightArrow">
          <a:avLst>
            <a:gd name="adj1" fmla="val 50000"/>
            <a:gd name="adj2" fmla="val 4872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6600" mc:Ignorable="a14" a14:legacySpreadsheetColorIndex="5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993300" mc:Ignorable="a14" a14:legacySpreadsheetColorIndex="60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0.21292</cdr:x>
      <cdr:y>0.23187</cdr:y>
    </cdr:from>
    <cdr:to>
      <cdr:x>0.25632</cdr:x>
      <cdr:y>0.26059</cdr:y>
    </cdr:to>
    <cdr:sp macro="" textlink="">
      <cdr:nvSpPr>
        <cdr:cNvPr id="1032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47837" y="1180108"/>
          <a:ext cx="356269" cy="1461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dirty="0" smtClean="0">
              <a:solidFill>
                <a:srgbClr val="000000"/>
              </a:solidFill>
              <a:latin typeface="Arial Cyr"/>
              <a:cs typeface="Arial Cyr"/>
            </a:rPr>
            <a:t>687</a:t>
          </a: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0.0925</cdr:x>
      <cdr:y>0.07525</cdr:y>
    </cdr:from>
    <cdr:to>
      <cdr:x>0.1775</cdr:x>
      <cdr:y>0.14175</cdr:y>
    </cdr:to>
    <cdr:sp macro="" textlink="">
      <cdr:nvSpPr>
        <cdr:cNvPr id="1033" name="Rectangle 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4497" y="343326"/>
          <a:ext cx="500348" cy="303405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9 987,1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0.24125</cdr:x>
      <cdr:y>0.07525</cdr:y>
    </cdr:from>
    <cdr:to>
      <cdr:x>0.33275</cdr:x>
      <cdr:y>0.141</cdr:y>
    </cdr:to>
    <cdr:sp macro="" textlink="">
      <cdr:nvSpPr>
        <cdr:cNvPr id="1035" name="Rectangle 1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0106" y="343326"/>
          <a:ext cx="538610" cy="299983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12 895,9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0.4055</cdr:x>
      <cdr:y>0.07825</cdr:y>
    </cdr:from>
    <cdr:to>
      <cdr:x>0.492</cdr:x>
      <cdr:y>0.144</cdr:y>
    </cdr:to>
    <cdr:sp macro="" textlink="">
      <cdr:nvSpPr>
        <cdr:cNvPr id="1037" name="Rectangle 1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6955" y="357014"/>
          <a:ext cx="509178" cy="299982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7596,8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0.56325</cdr:x>
      <cdr:y>0.07725</cdr:y>
    </cdr:from>
    <cdr:to>
      <cdr:x>0.647</cdr:x>
      <cdr:y>0.143</cdr:y>
    </cdr:to>
    <cdr:sp macro="" textlink="">
      <cdr:nvSpPr>
        <cdr:cNvPr id="1039" name="Rectangle 1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15543" y="352451"/>
          <a:ext cx="492990" cy="299983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7716,7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0.17825</cdr:x>
      <cdr:y>0.07925</cdr:y>
    </cdr:from>
    <cdr:to>
      <cdr:x>0.242</cdr:x>
      <cdr:y>0.13425</cdr:y>
    </cdr:to>
    <cdr:sp macro="" textlink="">
      <cdr:nvSpPr>
        <cdr:cNvPr id="1041" name="AutoShape 1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49260" y="361576"/>
          <a:ext cx="375261" cy="250936"/>
        </a:xfrm>
        <a:prstGeom xmlns:a="http://schemas.openxmlformats.org/drawingml/2006/main" prst="rightArrow">
          <a:avLst>
            <a:gd name="adj1" fmla="val 53333"/>
            <a:gd name="adj2" fmla="val 25457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129%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0.332</cdr:x>
      <cdr:y>0.07525</cdr:y>
    </cdr:from>
    <cdr:to>
      <cdr:x>0.40625</cdr:x>
      <cdr:y>0.1315</cdr:y>
    </cdr:to>
    <cdr:sp macro="" textlink="">
      <cdr:nvSpPr>
        <cdr:cNvPr id="1042" name="AutoShape 18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54301" y="343326"/>
          <a:ext cx="437069" cy="256639"/>
        </a:xfrm>
        <a:prstGeom xmlns:a="http://schemas.openxmlformats.org/drawingml/2006/main" prst="rightArrow">
          <a:avLst>
            <a:gd name="adj1" fmla="val 50000"/>
            <a:gd name="adj2" fmla="val 42576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0.492</cdr:x>
      <cdr:y>0.07825</cdr:y>
    </cdr:from>
    <cdr:to>
      <cdr:x>0.5565</cdr:x>
      <cdr:y>0.135</cdr:y>
    </cdr:to>
    <cdr:sp macro="" textlink="">
      <cdr:nvSpPr>
        <cdr:cNvPr id="1043" name="AutoShape 1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96133" y="357014"/>
          <a:ext cx="379676" cy="258920"/>
        </a:xfrm>
        <a:prstGeom xmlns:a="http://schemas.openxmlformats.org/drawingml/2006/main" prst="rightArrow">
          <a:avLst>
            <a:gd name="adj1" fmla="val 50000"/>
            <a:gd name="adj2" fmla="val 3666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0.45909</cdr:x>
      <cdr:y>0.71894</cdr:y>
    </cdr:from>
    <cdr:to>
      <cdr:x>0.52484</cdr:x>
      <cdr:y>0.74069</cdr:y>
    </cdr:to>
    <cdr:sp macro="" textlink="">
      <cdr:nvSpPr>
        <cdr:cNvPr id="1055" name="AutoShape 3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-396376">
          <a:off x="3768637" y="3659060"/>
          <a:ext cx="539739" cy="110697"/>
        </a:xfrm>
        <a:prstGeom xmlns:a="http://schemas.openxmlformats.org/drawingml/2006/main" prst="notchedRightArrow">
          <a:avLst>
            <a:gd name="adj1" fmla="val 98352"/>
            <a:gd name="adj2" fmla="val 5751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33CCCC" mc:Ignorable="a14" a14:legacySpreadsheetColorIndex="49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FF" mc:Ignorable="a14" a14:legacySpreadsheetColorIndex="35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0.3364</cdr:x>
      <cdr:y>0.72449</cdr:y>
    </cdr:from>
    <cdr:to>
      <cdr:x>0.40215</cdr:x>
      <cdr:y>0.74624</cdr:y>
    </cdr:to>
    <cdr:sp macro="" textlink="">
      <cdr:nvSpPr>
        <cdr:cNvPr id="1056" name="AutoShape 3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454593">
          <a:off x="2761494" y="3687287"/>
          <a:ext cx="539739" cy="110697"/>
        </a:xfrm>
        <a:prstGeom xmlns:a="http://schemas.openxmlformats.org/drawingml/2006/main" prst="notchedRightArrow">
          <a:avLst>
            <a:gd name="adj1" fmla="val 98352"/>
            <a:gd name="adj2" fmla="val 5751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33CCCC" mc:Ignorable="a14" a14:legacySpreadsheetColorIndex="49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FF" mc:Ignorable="a14" a14:legacySpreadsheetColorIndex="35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0.45967</cdr:x>
      <cdr:y>0.71291</cdr:y>
    </cdr:from>
    <cdr:to>
      <cdr:x>0.49414</cdr:x>
      <cdr:y>0.74164</cdr:y>
    </cdr:to>
    <cdr:sp macro="" textlink="">
      <cdr:nvSpPr>
        <cdr:cNvPr id="1059" name="Text Box 3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73413" y="3628380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dirty="0" smtClean="0">
              <a:solidFill>
                <a:srgbClr val="000000"/>
              </a:solidFill>
              <a:latin typeface="Arial Cyr"/>
              <a:cs typeface="Arial Cyr"/>
            </a:rPr>
            <a:t>102</a:t>
          </a: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0.34523</cdr:x>
      <cdr:y>0.71712</cdr:y>
    </cdr:from>
    <cdr:to>
      <cdr:x>0.40149</cdr:x>
      <cdr:y>0.7465</cdr:y>
    </cdr:to>
    <cdr:sp macro="" textlink="">
      <cdr:nvSpPr>
        <cdr:cNvPr id="1060" name="Text Box 3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324215">
          <a:off x="2833972" y="3649796"/>
          <a:ext cx="461878" cy="1495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dirty="0" smtClean="0">
              <a:solidFill>
                <a:srgbClr val="000000"/>
              </a:solidFill>
              <a:latin typeface="Arial Cyr"/>
              <a:cs typeface="Arial Cyr"/>
            </a:rPr>
            <a:t>87</a:t>
          </a: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0.20995</cdr:x>
      <cdr:y>0.28563</cdr:y>
    </cdr:from>
    <cdr:to>
      <cdr:x>0.2812</cdr:x>
      <cdr:y>0.33812</cdr:y>
    </cdr:to>
    <cdr:sp macro="" textlink="">
      <cdr:nvSpPr>
        <cdr:cNvPr id="1065" name="AutoShape 4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19027647">
          <a:off x="1723479" y="1453716"/>
          <a:ext cx="584889" cy="267129"/>
        </a:xfrm>
        <a:prstGeom xmlns:a="http://schemas.openxmlformats.org/drawingml/2006/main" prst="notchedRightArrow">
          <a:avLst>
            <a:gd name="adj1" fmla="val 50000"/>
            <a:gd name="adj2" fmla="val 74134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00" mc:Ignorable="a14" a14:legacySpreadsheetColorIndex="1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FFCC99" mc:Ignorable="a14" a14:legacySpreadsheetColorIndex="47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0.20415</cdr:x>
      <cdr:y>0.47163</cdr:y>
    </cdr:from>
    <cdr:to>
      <cdr:x>0.23862</cdr:x>
      <cdr:y>0.50035</cdr:y>
    </cdr:to>
    <cdr:sp macro="" textlink="">
      <cdr:nvSpPr>
        <cdr:cNvPr id="1066" name="Text Box 4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75860" y="2400373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162%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0.31818</cdr:x>
      <cdr:y>0.21772</cdr:y>
    </cdr:from>
    <cdr:to>
      <cdr:x>0.40218</cdr:x>
      <cdr:y>0.26372</cdr:y>
    </cdr:to>
    <cdr:sp macro="" textlink="">
      <cdr:nvSpPr>
        <cdr:cNvPr id="1067" name="AutoShape 4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11933" y="1108100"/>
          <a:ext cx="689553" cy="234118"/>
        </a:xfrm>
        <a:prstGeom xmlns:a="http://schemas.openxmlformats.org/drawingml/2006/main" prst="notchedRightArrow">
          <a:avLst>
            <a:gd name="adj1" fmla="val 50000"/>
            <a:gd name="adj2" fmla="val 5890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00" mc:Ignorable="a14" a14:legacySpreadsheetColorIndex="1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FFCC99" mc:Ignorable="a14" a14:legacySpreadsheetColorIndex="47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0.44099</cdr:x>
      <cdr:y>0.21772</cdr:y>
    </cdr:from>
    <cdr:to>
      <cdr:x>0.52349</cdr:x>
      <cdr:y>0.27431</cdr:y>
    </cdr:to>
    <cdr:sp macro="" textlink="">
      <cdr:nvSpPr>
        <cdr:cNvPr id="1069" name="AutoShape 4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21302119">
          <a:off x="3620070" y="1108091"/>
          <a:ext cx="677240" cy="288017"/>
        </a:xfrm>
        <a:prstGeom xmlns:a="http://schemas.openxmlformats.org/drawingml/2006/main" prst="notchedRightArrow">
          <a:avLst>
            <a:gd name="adj1" fmla="val 50000"/>
            <a:gd name="adj2" fmla="val 5515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00" mc:Ignorable="a14" a14:legacySpreadsheetColorIndex="1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FFCC99" mc:Ignorable="a14" a14:legacySpreadsheetColorIndex="47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0.33572</cdr:x>
      <cdr:y>0.21772</cdr:y>
    </cdr:from>
    <cdr:to>
      <cdr:x>0.37019</cdr:x>
      <cdr:y>0.24645</cdr:y>
    </cdr:to>
    <cdr:sp macro="" textlink="">
      <cdr:nvSpPr>
        <cdr:cNvPr id="1071" name="Text Box 4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55949" y="1108100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100%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0.45967</cdr:x>
      <cdr:y>0.23187</cdr:y>
    </cdr:from>
    <cdr:to>
      <cdr:x>0.49414</cdr:x>
      <cdr:y>0.26059</cdr:y>
    </cdr:to>
    <cdr:sp macro="" textlink="">
      <cdr:nvSpPr>
        <cdr:cNvPr id="1072" name="Text Box 4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73413" y="1180108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103%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0.34137</cdr:x>
      <cdr:y>0.08839</cdr:y>
    </cdr:from>
    <cdr:to>
      <cdr:x>0.41262</cdr:x>
      <cdr:y>0.13014</cdr:y>
    </cdr:to>
    <cdr:sp macro="" textlink="">
      <cdr:nvSpPr>
        <cdr:cNvPr id="1073" name="Text Box 4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099296" y="497880"/>
          <a:ext cx="646873" cy="2351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dirty="0" smtClean="0">
              <a:solidFill>
                <a:srgbClr val="000000"/>
              </a:solidFill>
              <a:latin typeface="Arial Cyr"/>
              <a:cs typeface="Arial Cyr"/>
            </a:rPr>
            <a:t>59</a:t>
          </a: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0.20474</cdr:x>
      <cdr:y>0.746</cdr:y>
    </cdr:from>
    <cdr:to>
      <cdr:x>0.27733</cdr:x>
      <cdr:y>0.77411</cdr:y>
    </cdr:to>
    <cdr:sp macro="" textlink="">
      <cdr:nvSpPr>
        <cdr:cNvPr id="32" name="AutoShape 3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680722" y="3796777"/>
          <a:ext cx="595889" cy="143066"/>
        </a:xfrm>
        <a:prstGeom xmlns:a="http://schemas.openxmlformats.org/drawingml/2006/main" prst="notchedRightArrow">
          <a:avLst>
            <a:gd name="adj1" fmla="val 98352"/>
            <a:gd name="adj2" fmla="val 5751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33CCCC" mc:Ignorable="a14" a14:legacySpreadsheetColorIndex="49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FF" mc:Ignorable="a14" a14:legacySpreadsheetColorIndex="35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0.21428</cdr:x>
      <cdr:y>0.73529</cdr:y>
    </cdr:from>
    <cdr:to>
      <cdr:x>0.28553</cdr:x>
      <cdr:y>0.77364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1093482">
          <a:off x="1758996" y="3742264"/>
          <a:ext cx="584889" cy="1951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99%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0.21292</cdr:x>
      <cdr:y>0.30261</cdr:y>
    </cdr:from>
    <cdr:to>
      <cdr:x>0.26555</cdr:x>
      <cdr:y>0.33134</cdr:y>
    </cdr:to>
    <cdr:sp macro="" textlink="">
      <cdr:nvSpPr>
        <cdr:cNvPr id="1030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19348961">
          <a:off x="1747852" y="1540155"/>
          <a:ext cx="432038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117%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43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43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6125"/>
            <a:ext cx="498951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43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8"/>
            <a:ext cx="29543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1" y="2636912"/>
            <a:ext cx="6426200" cy="623888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</p:txBody>
      </p:sp>
      <p:pic>
        <p:nvPicPr>
          <p:cNvPr id="2052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04813"/>
            <a:ext cx="231298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5" y="404813"/>
            <a:ext cx="2312988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005263"/>
            <a:ext cx="23844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 descr="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005263"/>
            <a:ext cx="2747962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 descr="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970338"/>
            <a:ext cx="26035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  <a:endParaRPr lang="ru-RU" altLang="ru-RU" sz="2400" b="1" i="1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бюджета Подымахинского муниципального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2018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плановый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годов.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для каждого человека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7668" y="328428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78749" y="76470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6056323" y="2489971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cs typeface="Arial" pitchFamily="34" charset="0"/>
              </a:rPr>
              <a:t>298 </a:t>
            </a:r>
            <a:r>
              <a:rPr lang="ru-RU" sz="1300" b="1" dirty="0">
                <a:solidFill>
                  <a:prstClr val="black"/>
                </a:solidFill>
                <a:cs typeface="Arial" pitchFamily="34" charset="0"/>
              </a:rPr>
              <a:t>661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739492" y="3429000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573765" y="2736052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3992" y="1820036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1005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2002" y="3140968"/>
            <a:ext cx="179388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посёлок </a:t>
            </a:r>
            <a:r>
              <a:rPr lang="ru-RU" sz="1200" b="1" u="sng" dirty="0"/>
              <a:t>Казарки</a:t>
            </a:r>
            <a:r>
              <a:rPr lang="ru-RU" sz="1200" dirty="0"/>
              <a:t>;</a:t>
            </a:r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Подымахино</a:t>
            </a:r>
            <a:r>
              <a:rPr lang="ru-RU" sz="1200" u="sng" dirty="0" smtClean="0"/>
              <a:t>;</a:t>
            </a:r>
            <a:endParaRPr lang="ru-RU" sz="1200" u="sng" dirty="0"/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Таюра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 err="1" smtClean="0"/>
              <a:t>Новосёлова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/>
              <a:t>Половинка</a:t>
            </a:r>
            <a:r>
              <a:rPr lang="ru-RU" sz="1200" dirty="0"/>
              <a:t> </a:t>
            </a:r>
            <a:endParaRPr lang="ru-RU" sz="1200" dirty="0" smtClean="0"/>
          </a:p>
          <a:p>
            <a:r>
              <a:rPr lang="ru-RU" sz="1200" dirty="0" smtClean="0"/>
              <a:t>(</a:t>
            </a:r>
            <a:r>
              <a:rPr lang="ru-RU" sz="1200" dirty="0"/>
              <a:t>статус населённого </a:t>
            </a:r>
            <a:endParaRPr lang="ru-RU" sz="1200" dirty="0" smtClean="0"/>
          </a:p>
          <a:p>
            <a:r>
              <a:rPr lang="ru-RU" sz="1200" dirty="0" smtClean="0"/>
              <a:t>пункта</a:t>
            </a:r>
            <a:r>
              <a:rPr lang="ru-RU" sz="1200" dirty="0"/>
              <a:t> возвращён </a:t>
            </a:r>
            <a:endParaRPr lang="ru-RU" sz="1200" dirty="0" smtClean="0"/>
          </a:p>
          <a:p>
            <a:r>
              <a:rPr lang="ru-RU" sz="1200" dirty="0" smtClean="0"/>
              <a:t>в</a:t>
            </a:r>
            <a:r>
              <a:rPr lang="ru-RU" sz="1200" dirty="0"/>
              <a:t> </a:t>
            </a:r>
            <a:r>
              <a:rPr lang="ru-RU" sz="1200" u="sng" dirty="0"/>
              <a:t>2007 году</a:t>
            </a:r>
            <a:r>
              <a:rPr lang="ru-RU" sz="1200" dirty="0"/>
              <a:t>).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09678" y="5033247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Находится в северо-западной части </a:t>
            </a:r>
            <a:endParaRPr lang="ru-RU" sz="1300" dirty="0" smtClean="0">
              <a:solidFill>
                <a:prstClr val="black"/>
              </a:solidFill>
              <a:cs typeface="Arial" pitchFamily="34" charset="0"/>
            </a:endParaRPr>
          </a:p>
          <a:p>
            <a:r>
              <a:rPr lang="ru-RU" sz="1300" dirty="0" smtClean="0">
                <a:solidFill>
                  <a:prstClr val="black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5310336" y="1820036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6056323" y="4509120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9" descr="фла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8821737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бюджеты 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местные 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2413" y="260350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основных 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134972" y="1406167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484784"/>
            <a:ext cx="1569052" cy="1533406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5129" name="AutoShape 57"/>
          <p:cNvGrpSpPr>
            <a:grpSpLocks/>
          </p:cNvGrpSpPr>
          <p:nvPr/>
        </p:nvGrpSpPr>
        <p:grpSpPr bwMode="auto">
          <a:xfrm>
            <a:off x="5819775" y="1629393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1080256" y="3069256"/>
            <a:ext cx="2449314" cy="1627337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5719208" y="3080743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913" y="4941168"/>
            <a:ext cx="45878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Для рациональности бюджета, необходимо, чтобы доходы были равны расходам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61331" y="3444564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79605" y="3459843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48054" y="3459843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46524" y="34323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9" descr="доходы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9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5438" y="1268413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794500" y="134143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8" y="1628775"/>
            <a:ext cx="2867025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CCFF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44566" y="3233737"/>
            <a:ext cx="8493008" cy="517526"/>
          </a:xfrm>
          <a:prstGeom prst="rect">
            <a:avLst/>
          </a:prstGeom>
          <a:solidFill>
            <a:srgbClr val="CCFF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269004" y="3948646"/>
            <a:ext cx="4313750" cy="1815882"/>
          </a:xfrm>
          <a:prstGeom prst="rect">
            <a:avLst/>
          </a:prstGeom>
          <a:solidFill>
            <a:srgbClr val="CC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99392" y="4113747"/>
            <a:ext cx="3873742" cy="1446550"/>
          </a:xfrm>
          <a:prstGeom prst="rect">
            <a:avLst/>
          </a:prstGeom>
          <a:solidFill>
            <a:srgbClr val="99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разделов и подразделов классификации расходов бюджетов  можно ознакомиться изучив Бюджетный кодекс     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88913"/>
            <a:ext cx="8821738" cy="6480175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r>
              <a:rPr lang="ru-RU" altLang="ru-RU" sz="1300" dirty="0" smtClean="0">
                <a:latin typeface="Times New Roman" panose="02020603050405020304" pitchFamily="18" charset="0"/>
              </a:rPr>
              <a:t>.</a:t>
            </a: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49500" y="476250"/>
            <a:ext cx="4700588" cy="388938"/>
            <a:chOff x="1233" y="465"/>
            <a:chExt cx="3291" cy="1324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" y="465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11" y="543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706069" y="1239681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28459" y="1239681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54920" y="1239681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30263" y="126841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(</a:t>
            </a:r>
            <a:r>
              <a:rPr lang="ru-RU" altLang="ru-RU" sz="1400" b="1" i="1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54325" y="1268413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06950" y="1268413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917700" y="836613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795713" y="836613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6904038" y="83661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16113" y="0"/>
            <a:ext cx="527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239681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457825" y="836613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59575" y="1268413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/>
              <a:t> </a:t>
            </a:r>
            <a:r>
              <a:rPr lang="ru-RU" altLang="ru-RU" sz="1400" b="1" i="1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/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506788" y="1412875"/>
            <a:ext cx="1952625" cy="252095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Бюджетного послания Президента Российской Федерации о бюджетной политике в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2018-2020 годах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69" name="Text Box 245"/>
          <p:cNvSpPr txBox="1">
            <a:spLocks noChangeArrowheads="1"/>
          </p:cNvSpPr>
          <p:nvPr/>
        </p:nvSpPr>
        <p:spPr bwMode="auto">
          <a:xfrm>
            <a:off x="3578225" y="1412875"/>
            <a:ext cx="1806575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Основных направлений бюджетной и налоговой политики </a:t>
            </a:r>
            <a:r>
              <a:rPr lang="ru-RU" altLang="ru-RU" sz="12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200" dirty="0">
                <a:latin typeface="Times New Roman" panose="02020603050405020304" pitchFamily="18" charset="0"/>
              </a:rPr>
              <a:t>год и на плановый период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200" dirty="0">
                <a:latin typeface="Times New Roman" panose="02020603050405020304" pitchFamily="18" charset="0"/>
              </a:rPr>
              <a:t>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200" dirty="0">
                <a:latin typeface="Times New Roman" panose="02020603050405020304" pitchFamily="18" charset="0"/>
              </a:rPr>
              <a:t>годов, утвержденных постановлением администрации </a:t>
            </a:r>
            <a:r>
              <a:rPr lang="ru-RU" altLang="ru-RU" sz="12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сельского поселения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14.11.2017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89-п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616700" y="1412875"/>
            <a:ext cx="1531938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Прогноза социально – экономического развития </a:t>
            </a:r>
            <a:r>
              <a:rPr lang="ru-RU" altLang="ru-RU" sz="12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200" dirty="0">
                <a:latin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200" dirty="0">
                <a:latin typeface="Times New Roman" panose="02020603050405020304" pitchFamily="18" charset="0"/>
              </a:rPr>
              <a:t>годы, утвержденного постановлением администрации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14.11.2017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88-п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Подымахинского сельского поселения от 14.11.2017 № 89-п определены основные направления бюджетной политики поселения на 2018 год и плановый период 2019 и 2020 годов: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Основные характеристики бюджета </a:t>
            </a:r>
            <a:r>
              <a:rPr lang="ru-RU" altLang="ru-RU" sz="1200" b="1" dirty="0" err="1" smtClean="0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 сельского поселения на 2018 – 2020 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970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715034"/>
              </p:ext>
            </p:extLst>
          </p:nvPr>
        </p:nvGraphicFramePr>
        <p:xfrm>
          <a:off x="557214" y="1916113"/>
          <a:ext cx="7993484" cy="4176711"/>
        </p:xfrm>
        <a:graphic>
          <a:graphicData uri="http://schemas.openxmlformats.org/drawingml/2006/table">
            <a:tbl>
              <a:tblPr/>
              <a:tblGrid>
                <a:gridCol w="24678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32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81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81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81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580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2017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"О бюджете Подымахинского сельского поселения на 2018 год и на плановый период 2019 и 2020 годов« (с изм. от 31.08.2018г. № 27)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 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2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2018 года к 2017 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14 448,1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16 143,9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10 755,7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10 930,3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4 461,0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3 248,0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3 158,9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3 213,6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9 987,1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12 895,9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7 596,8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7 716,7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14 589,4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17 234,9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10 866,2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11 042,7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утвержденные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-141,3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-1 091,0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-110,5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-112,4 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69850"/>
            <a:ext cx="8262937" cy="417513"/>
          </a:xfrm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Межбюджетные</a:t>
            </a:r>
            <a:r>
              <a:rPr lang="ru-RU" altLang="ru-RU" sz="4000" b="1" i="1" u="sng" smtClean="0"/>
              <a:t> </a:t>
            </a:r>
            <a:r>
              <a:rPr lang="ru-RU" altLang="ru-RU" sz="3200" b="1" i="1" u="sng" smtClean="0"/>
              <a:t>отношения</a:t>
            </a:r>
          </a:p>
        </p:txBody>
      </p: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453026" y="1357621"/>
            <a:ext cx="3823377" cy="1553607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63563" y="1527175"/>
            <a:ext cx="3600450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Иркутской области: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 дотации бюджетам поселений на выравнивание бюджетной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283,9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 субвенции 164,7 </a:t>
            </a:r>
            <a:r>
              <a:rPr lang="ru-RU" altLang="ru-RU" sz="1200" dirty="0">
                <a:latin typeface="Times New Roman" panose="02020603050405020304" pitchFamily="18" charset="0"/>
              </a:rPr>
              <a:t>тыс.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рублей;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 субсидии 749,8 тыс. рублей.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53010" y="3023707"/>
            <a:ext cx="3821816" cy="1485414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4" name="AutoShape 26"/>
          <p:cNvSpPr>
            <a:spLocks noChangeArrowheads="1"/>
          </p:cNvSpPr>
          <p:nvPr/>
        </p:nvSpPr>
        <p:spPr bwMode="auto">
          <a:xfrm>
            <a:off x="5168900" y="2349500"/>
            <a:ext cx="2963863" cy="1800225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5" name="Text Box 27"/>
          <p:cNvSpPr txBox="1">
            <a:spLocks noChangeArrowheads="1"/>
          </p:cNvSpPr>
          <p:nvPr/>
        </p:nvSpPr>
        <p:spPr bwMode="auto">
          <a:xfrm>
            <a:off x="5276850" y="2465388"/>
            <a:ext cx="27479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</a:rPr>
              <a:t>БЮДЖЕТ ПОДЫМАХИНСКОГО МУНИЦИПАЛЬНОГО ОБРАЗОВАНИЯ (СЕЛЬСКОГО ПОСЕЛЕНИЯ)</a:t>
            </a:r>
          </a:p>
        </p:txBody>
      </p:sp>
      <p:sp>
        <p:nvSpPr>
          <p:cNvPr id="26636" name="Text Box 36"/>
          <p:cNvSpPr txBox="1">
            <a:spLocks noChangeArrowheads="1"/>
          </p:cNvSpPr>
          <p:nvPr/>
        </p:nvSpPr>
        <p:spPr bwMode="auto">
          <a:xfrm>
            <a:off x="557213" y="3219450"/>
            <a:ext cx="365442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3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300" b="1" dirty="0">
                <a:latin typeface="Times New Roman" panose="02020603050405020304" pitchFamily="18" charset="0"/>
              </a:rPr>
              <a:t> муниципального района: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-дотации на выравнивание  бюджетной 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8 537,5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- иные межбюджетные трансферты – 3 000,0 </a:t>
            </a:r>
            <a:r>
              <a:rPr lang="ru-RU" altLang="ru-RU" sz="1200" dirty="0" err="1" smtClean="0">
                <a:latin typeface="Times New Roman" panose="02020603050405020304" pitchFamily="18" charset="0"/>
              </a:rPr>
              <a:t>тыс.рублей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.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26637" name="AutoShape 47"/>
          <p:cNvSpPr>
            <a:spLocks noChangeArrowheads="1"/>
          </p:cNvSpPr>
          <p:nvPr/>
        </p:nvSpPr>
        <p:spPr bwMode="auto">
          <a:xfrm rot="5400000">
            <a:off x="5532438" y="327025"/>
            <a:ext cx="792162" cy="3252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AutoShape 51"/>
          <p:cNvSpPr>
            <a:spLocks noChangeArrowheads="1"/>
          </p:cNvSpPr>
          <p:nvPr/>
        </p:nvSpPr>
        <p:spPr bwMode="auto">
          <a:xfrm>
            <a:off x="4302125" y="3500438"/>
            <a:ext cx="868363" cy="431800"/>
          </a:xfrm>
          <a:prstGeom prst="rightArrow">
            <a:avLst>
              <a:gd name="adj1" fmla="val 50000"/>
              <a:gd name="adj2" fmla="val 502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9" name="AutoShape 54"/>
          <p:cNvSpPr>
            <a:spLocks noChangeArrowheads="1"/>
          </p:cNvSpPr>
          <p:nvPr/>
        </p:nvSpPr>
        <p:spPr bwMode="auto">
          <a:xfrm>
            <a:off x="4949825" y="4652963"/>
            <a:ext cx="3455988" cy="15128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0" name="Text Box 60"/>
          <p:cNvSpPr txBox="1">
            <a:spLocks noChangeArrowheads="1"/>
          </p:cNvSpPr>
          <p:nvPr/>
        </p:nvSpPr>
        <p:spPr bwMode="auto">
          <a:xfrm>
            <a:off x="5084763" y="4716463"/>
            <a:ext cx="32400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Иные межбюджетные трансферты </a:t>
            </a:r>
            <a:r>
              <a:rPr lang="ru-RU" altLang="ru-RU" sz="1200" dirty="0">
                <a:latin typeface="Times New Roman" panose="02020603050405020304" pitchFamily="18" charset="0"/>
              </a:rPr>
              <a:t>передаваемые бюджету </a:t>
            </a:r>
            <a:r>
              <a:rPr lang="ru-RU" altLang="ru-RU" sz="1200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муниципального района на осуществление части полномочий по решению вопросов местного значения в соответствии с заключенными соглашениями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389,6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6641" name="AutoShape 61"/>
          <p:cNvSpPr>
            <a:spLocks noChangeArrowheads="1"/>
          </p:cNvSpPr>
          <p:nvPr/>
        </p:nvSpPr>
        <p:spPr bwMode="auto">
          <a:xfrm>
            <a:off x="6389688" y="41497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2" name="Text Box 62"/>
          <p:cNvSpPr txBox="1">
            <a:spLocks noChangeArrowheads="1"/>
          </p:cNvSpPr>
          <p:nvPr/>
        </p:nvSpPr>
        <p:spPr bwMode="auto">
          <a:xfrm>
            <a:off x="687388" y="692150"/>
            <a:ext cx="8169275" cy="52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планируемые к получению из областного бюджета и бюджета района, направляемые в бюджет </a:t>
            </a:r>
            <a:r>
              <a:rPr lang="ru-RU" alt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2018 году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 descr="Розовая тисненая бумага"/>
          <p:cNvSpPr txBox="1">
            <a:spLocks noChangeArrowheads="1"/>
          </p:cNvSpPr>
          <p:nvPr/>
        </p:nvSpPr>
        <p:spPr bwMode="auto">
          <a:xfrm>
            <a:off x="1336675" y="908050"/>
            <a:ext cx="7604125" cy="407803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Иные межбюджетные трансферты, передаваемые бюджету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4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муниципального образования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:</a:t>
            </a:r>
            <a:endParaRPr lang="ru-RU" altLang="ru-RU" sz="1400" b="1" dirty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исполнению бюджета поселения и контроль за исполнением данного бюджета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ЖКХ (экспертиза экономической обоснованности планово-расчетных затрат на услуги организаций коммунального комплекса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);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вопросам архитектуры (подготовка документов территориального планирования, местных нормативов градостроительного проектирования, утверждение градостроительных планов земельных участков, выдача разрешений на строительство, на ввод объектов в эксплуатацию при осуществлении строительства, реконструкции, капитального ремонта объектов капитального строительства, перевод жилого помещения в нежилое и нежилого помещения в жилое помещение, согласование переустройства и (или) перепланировки жилых помещений, утверждение схем расположения земельных участков на кадастровых планах и кадастровых картах территории, установление или изменение вида разрешенного использования земельного участка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внешнего муниципального финансового контроля.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H="1">
            <a:off x="687388" y="11969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685800" y="16287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685800" y="1916113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688975" y="249289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685800" y="4509120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 flipH="1">
            <a:off x="684212" y="1196976"/>
            <a:ext cx="3176" cy="33121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115888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800" b="1" i="1" u="sng" smtClean="0"/>
              <a:t>Доходы бюджета поселения</a:t>
            </a:r>
            <a:br>
              <a:rPr lang="ru-RU" altLang="ru-RU" sz="2800" b="1" i="1" u="sng" smtClean="0"/>
            </a:br>
            <a:endParaRPr lang="ru-RU" altLang="ru-RU" sz="2800" b="1" i="1" u="sng" dirty="0" smtClean="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85775" y="512763"/>
            <a:ext cx="8458200" cy="7397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платежах. 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414338" y="1252538"/>
            <a:ext cx="356235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3556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     </a:t>
            </a: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400" dirty="0">
                <a:latin typeface="Times New Roman" panose="02020603050405020304" pitchFamily="18" charset="0"/>
              </a:rPr>
              <a:t>Налоговые и неналоговые доходы бюджета Подымахинского сельского поселения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планируются в сумме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3 248,0 </a:t>
            </a:r>
            <a:r>
              <a:rPr lang="ru-RU" altLang="ru-RU" sz="1400" dirty="0">
                <a:latin typeface="Times New Roman" panose="02020603050405020304" pitchFamily="18" charset="0"/>
              </a:rPr>
              <a:t>тыс.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рублей.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Объем </a:t>
            </a:r>
            <a:r>
              <a:rPr lang="ru-RU" altLang="ru-RU" sz="1400" dirty="0">
                <a:latin typeface="Times New Roman" panose="02020603050405020304" pitchFamily="18" charset="0"/>
              </a:rPr>
              <a:t>налоговых и неналоговых доходов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составит сумму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3 158,9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тыс</a:t>
            </a:r>
            <a:r>
              <a:rPr lang="ru-RU" altLang="ru-RU" sz="1400" dirty="0">
                <a:latin typeface="Times New Roman" panose="02020603050405020304" pitchFamily="18" charset="0"/>
              </a:rPr>
              <a:t>. рублей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(97 </a:t>
            </a:r>
            <a:r>
              <a:rPr lang="ru-RU" altLang="ru-RU" sz="1400" dirty="0">
                <a:latin typeface="Times New Roman" panose="02020603050405020304" pitchFamily="18" charset="0"/>
              </a:rPr>
              <a:t>% к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400" dirty="0">
                <a:latin typeface="Times New Roman" panose="02020603050405020304" pitchFamily="18" charset="0"/>
              </a:rPr>
              <a:t>году),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3 213,6 </a:t>
            </a:r>
            <a:r>
              <a:rPr lang="ru-RU" altLang="ru-RU" sz="14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(102 </a:t>
            </a:r>
            <a:r>
              <a:rPr lang="ru-RU" altLang="ru-RU" sz="1400" dirty="0">
                <a:latin typeface="Times New Roman" panose="02020603050405020304" pitchFamily="18" charset="0"/>
              </a:rPr>
              <a:t>% к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году). 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1120775" y="4292600"/>
            <a:ext cx="57102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1" name="Text Box 10"/>
          <p:cNvSpPr txBox="1">
            <a:spLocks noChangeArrowheads="1"/>
          </p:cNvSpPr>
          <p:nvPr/>
        </p:nvSpPr>
        <p:spPr bwMode="auto">
          <a:xfrm>
            <a:off x="360363" y="5445125"/>
            <a:ext cx="8458200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231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Наибольший удельный вес в структуре налоговых и неналоговых доходов занимают: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 на нефтепродукты (в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60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69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69 </a:t>
            </a:r>
            <a:r>
              <a:rPr lang="ru-RU" altLang="ru-RU" sz="1400" dirty="0">
                <a:latin typeface="Times New Roman" panose="02020603050405020304" pitchFamily="18" charset="0"/>
              </a:rPr>
              <a:t>%),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лиц (в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году </a:t>
            </a:r>
            <a:r>
              <a:rPr lang="ru-RU" altLang="ru-RU" sz="1400" dirty="0">
                <a:latin typeface="Times New Roman" panose="02020603050405020304" pitchFamily="18" charset="0"/>
              </a:rPr>
              <a:t>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29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21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21 </a:t>
            </a:r>
            <a:r>
              <a:rPr lang="ru-RU" altLang="ru-RU" sz="1400" dirty="0">
                <a:latin typeface="Times New Roman" panose="02020603050405020304" pitchFamily="18" charset="0"/>
              </a:rPr>
              <a:t>%).</a:t>
            </a:r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473348"/>
              </p:ext>
            </p:extLst>
          </p:nvPr>
        </p:nvGraphicFramePr>
        <p:xfrm>
          <a:off x="3976688" y="1463675"/>
          <a:ext cx="4924425" cy="3837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0982" y="5085184"/>
            <a:ext cx="8262937" cy="1143000"/>
          </a:xfrm>
        </p:spPr>
        <p:txBody>
          <a:bodyPr/>
          <a:lstStyle/>
          <a:p>
            <a:pPr indent="444500" algn="just" eaLnBrk="1" hangingPunct="1"/>
            <a:r>
              <a:rPr lang="ru-RU" altLang="ru-RU" sz="1400" dirty="0" smtClean="0">
                <a:latin typeface="Times New Roman" panose="02020603050405020304" pitchFamily="18" charset="0"/>
              </a:rPr>
              <a:t>Доходы дорожного фонда прогнозируются на 2018 год в сумме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1 951,2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тыс. рублей. В 2019 году доходы дорожного фонда запланированы в сумме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2 188,5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тыс. рублей (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112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% к 2018 году), к 2020 году доходы дорожного фонда достигнут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2 214,1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тыс. рублей (101 % к 2019 году).</a:t>
            </a:r>
          </a:p>
        </p:txBody>
      </p:sp>
      <p:graphicFrame>
        <p:nvGraphicFramePr>
          <p:cNvPr id="294948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695533"/>
              </p:ext>
            </p:extLst>
          </p:nvPr>
        </p:nvGraphicFramePr>
        <p:xfrm>
          <a:off x="454469" y="3429000"/>
          <a:ext cx="8335964" cy="1555014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2409">
                  <a:extLst>
                    <a:ext uri="{9D8B030D-6E8A-4147-A177-3AD203B41FA5}">
                      <a16:colId xmlns="" xmlns:a16="http://schemas.microsoft.com/office/drawing/2014/main" val="1359770181"/>
                    </a:ext>
                  </a:extLst>
                </a:gridCol>
                <a:gridCol w="1535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43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2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86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вида доходов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2017 год, 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факт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год, 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2 036,9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1 951,2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2 188,5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2 214,1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доходов дорожного фонда 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2 036,9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1 951,2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2 188,5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2 214,1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588769" y="2852936"/>
            <a:ext cx="8047037" cy="57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Источники формирования доходов дорожного фонда в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2017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2020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годах</a:t>
            </a: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1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тыс</a:t>
            </a:r>
            <a:r>
              <a:rPr lang="ru-RU" altLang="ru-RU" sz="1100" dirty="0">
                <a:solidFill>
                  <a:schemeClr val="tx2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92153" y="333743"/>
            <a:ext cx="546059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Доходы дорожного фонда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341313" y="5661025"/>
            <a:ext cx="860266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Из общей суммы безвозмездных поступлений от других бюджетов бюджетной системы Российской Федерации в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300" dirty="0">
                <a:latin typeface="Times New Roman" panose="02020603050405020304" pitchFamily="18" charset="0"/>
              </a:rPr>
              <a:t>году в сумме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12 895,9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ожидается поступление дотаций 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8 821,4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(68 </a:t>
            </a:r>
            <a:r>
              <a:rPr lang="ru-RU" altLang="ru-RU" sz="1300" dirty="0">
                <a:latin typeface="Times New Roman" panose="02020603050405020304" pitchFamily="18" charset="0"/>
              </a:rPr>
              <a:t>процентов), субсидий 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749,8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(6 </a:t>
            </a:r>
            <a:r>
              <a:rPr lang="ru-RU" altLang="ru-RU" sz="1300" dirty="0">
                <a:latin typeface="Times New Roman" panose="02020603050405020304" pitchFamily="18" charset="0"/>
              </a:rPr>
              <a:t>процента), субвенций 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164,7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(1 </a:t>
            </a:r>
            <a:r>
              <a:rPr lang="ru-RU" altLang="ru-RU" sz="1300" dirty="0">
                <a:latin typeface="Times New Roman" panose="02020603050405020304" pitchFamily="18" charset="0"/>
              </a:rPr>
              <a:t>процент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), иных МБТ </a:t>
            </a:r>
            <a:r>
              <a:rPr lang="ru-RU" altLang="ru-RU" sz="1300" dirty="0">
                <a:latin typeface="Times New Roman" panose="02020603050405020304" pitchFamily="18" charset="0"/>
              </a:rPr>
              <a:t>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3 000,0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(22 процента), спонсорских </a:t>
            </a:r>
            <a:r>
              <a:rPr lang="ru-RU" altLang="ru-RU" sz="1300" dirty="0">
                <a:latin typeface="Times New Roman" panose="02020603050405020304" pitchFamily="18" charset="0"/>
              </a:rPr>
              <a:t>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160,0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(1 процент).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.</a:t>
            </a:r>
            <a:endParaRPr lang="ru-RU" altLang="ru-RU" sz="13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Object 7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598462212"/>
              </p:ext>
            </p:extLst>
          </p:nvPr>
        </p:nvGraphicFramePr>
        <p:xfrm>
          <a:off x="538163" y="520700"/>
          <a:ext cx="8208962" cy="508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482624" y="2060848"/>
            <a:ext cx="831373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rgbClr val="000099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14451900"/>
              </p:ext>
            </p:extLst>
          </p:nvPr>
        </p:nvGraphicFramePr>
        <p:xfrm>
          <a:off x="388472" y="2924944"/>
          <a:ext cx="8407400" cy="3841654"/>
        </p:xfrm>
        <a:graphic>
          <a:graphicData uri="http://schemas.openxmlformats.org/drawingml/2006/table">
            <a:tbl>
              <a:tblPr/>
              <a:tblGrid>
                <a:gridCol w="6143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339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651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635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51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51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0591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"О бюджете Подымахинского сельского поселения на 2018 год и на плановый период 2019 и 2020 годов« (с изм. от 31.08.2018г. № 27)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91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14 589,4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17 234,9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10 866,2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11 042,7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6 319,0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6 175,4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5 034,2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5 126,5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79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2 262,3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5 805,8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2 233,0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2 258,6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2 545,9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1 475,9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3 530,0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2 925,9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050" name="Picture 2" descr="C:\Users\Бухгалтер\Desktop\фото к бюджету для граждан\рисунки\Рисунок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67" y="223773"/>
            <a:ext cx="5976664" cy="18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50"/>
          <p:cNvSpPr>
            <a:spLocks noChangeArrowheads="1"/>
          </p:cNvSpPr>
          <p:nvPr/>
        </p:nvSpPr>
        <p:spPr bwMode="auto">
          <a:xfrm>
            <a:off x="341313" y="188913"/>
            <a:ext cx="8353425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2"/>
                </a:solidFill>
                <a:latin typeface="Times New Roman" pitchFamily="18" charset="0"/>
              </a:rPr>
              <a:t>Структура расходов бюджета Подымахинского сельского поселения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2"/>
                </a:solidFill>
                <a:latin typeface="Times New Roman" pitchFamily="18" charset="0"/>
              </a:rPr>
              <a:t>по разделам и подразделам функциональной классификации</a:t>
            </a:r>
            <a:endParaRPr lang="ru-RU" altLang="ru-RU" sz="1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b="1" dirty="0" smtClean="0">
                <a:solidFill>
                  <a:schemeClr val="accent2"/>
                </a:solidFill>
                <a:latin typeface="Times New Roman" pitchFamily="18" charset="0"/>
              </a:rPr>
              <a:t>  </a:t>
            </a:r>
            <a:r>
              <a:rPr lang="ru-RU" altLang="ru-RU" sz="1050" i="1" dirty="0" smtClean="0">
                <a:solidFill>
                  <a:schemeClr val="accent2"/>
                </a:solidFill>
                <a:latin typeface="Times New Roman" pitchFamily="18" charset="0"/>
              </a:rPr>
              <a:t>(</a:t>
            </a:r>
            <a:r>
              <a:rPr lang="ru-RU" altLang="ru-RU" sz="1050" i="1" dirty="0" err="1" smtClean="0">
                <a:solidFill>
                  <a:schemeClr val="accent2"/>
                </a:solidFill>
                <a:latin typeface="Times New Roman" pitchFamily="18" charset="0"/>
              </a:rPr>
              <a:t>тыс.рублей</a:t>
            </a:r>
            <a:r>
              <a:rPr lang="ru-RU" altLang="ru-RU" sz="1050" i="1" dirty="0" smtClean="0">
                <a:solidFill>
                  <a:schemeClr val="accent2"/>
                </a:solidFill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283981" name="Group 2381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089724004"/>
              </p:ext>
            </p:extLst>
          </p:nvPr>
        </p:nvGraphicFramePr>
        <p:xfrm>
          <a:off x="414338" y="949325"/>
          <a:ext cx="8262937" cy="5179367"/>
        </p:xfrm>
        <a:graphic>
          <a:graphicData uri="http://schemas.openxmlformats.org/drawingml/2006/table">
            <a:tbl>
              <a:tblPr/>
              <a:tblGrid>
                <a:gridCol w="5699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194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10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02950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Раздел,                 подраздел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"О бюджете Подымахинского сельского поселения на 2018 год и на плановый период 2019 и 2020 годов« (с изм. от 31.08.2018г. № 27)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8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861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14 589,4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17 234,9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10 866,2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11 042,7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433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6 319,0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6 175,4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5 034,2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5 126,5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1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0102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771,9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740,8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740,8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740,8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230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0104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4 740,5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5 082,9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4 087,7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4 180,0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613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0106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716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проведения выборов и референдумов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326,3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79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altLang="ru-RU" sz="11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13798521"/>
                  </a:ext>
                </a:extLst>
              </a:tr>
              <a:tr h="27433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5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004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401" name="Group 377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314575043"/>
              </p:ext>
            </p:extLst>
          </p:nvPr>
        </p:nvGraphicFramePr>
        <p:xfrm>
          <a:off x="413792" y="404664"/>
          <a:ext cx="8352927" cy="4788266"/>
        </p:xfrm>
        <a:graphic>
          <a:graphicData uri="http://schemas.openxmlformats.org/drawingml/2006/table">
            <a:tbl>
              <a:tblPr/>
              <a:tblGrid>
                <a:gridCol w="5810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528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36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28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912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912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04659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Раздел,                 подраздел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"О бюджете Подымахинского сельского поселения на 2018 год и на плановый период 2019 и 2020 годов« (с изм. от 31.08.2018г. № 27)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1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2 262,3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5 805,8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2 233,0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2 258,6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Общеэкономические вопросы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2 231,1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5 759,6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2 188,5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2 214,1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2 545,9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1 475,9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68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1 939,1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792,1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606,8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683,8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3 530,0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2 925,9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3 530,0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2 925,9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642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642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Пенсионное обеспечение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288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1300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altLang="ru-RU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altLang="ru-RU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476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1301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Процентные платежи по муниципальному долгу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altLang="ru-RU" sz="12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altLang="ru-RU" sz="1200" b="1" i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89925514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89"/>
          <p:cNvSpPr txBox="1">
            <a:spLocks noChangeArrowheads="1"/>
          </p:cNvSpPr>
          <p:nvPr/>
        </p:nvSpPr>
        <p:spPr bwMode="auto">
          <a:xfrm>
            <a:off x="575496" y="5085184"/>
            <a:ext cx="79930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231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Наибольшую долю в расходах бюджета Подымахинского сельского поселения в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составляют расходы по разделам «Общегосударственные расходы» –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6 175,4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(35%),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«Национальная экономика»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- 5 805,8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(34%)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«Культура, кинематография» 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3 530,0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(20%),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«Жилищно-коммунальное хозяйство»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1 475,9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(9%),.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Наименьшую долю в расходах бюджета составляют расходы по разделам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Национальная оборона» 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117,8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(1%),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политика» - 129,9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(1%), </a:t>
            </a:r>
            <a:endParaRPr lang="ru-RU" alt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Object 70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3890478"/>
              </p:ext>
            </p:extLst>
          </p:nvPr>
        </p:nvGraphicFramePr>
        <p:xfrm>
          <a:off x="485776" y="260647"/>
          <a:ext cx="8207918" cy="58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312117" y="1916832"/>
            <a:ext cx="8424862" cy="446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Бюджет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 вопросу рассмотрения проекта решения Думы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сельского поселения «О бюджете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муниципального образования на очередной финансовый  год и на плановый период» назначаются публичные слушания. </a:t>
            </a:r>
          </a:p>
          <a:p>
            <a:pPr algn="just" eaLnBrk="1" hangingPunct="1">
              <a:spcBef>
                <a:spcPct val="30000"/>
              </a:spcBef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</a:rPr>
              <a:t>порядок </a:t>
            </a:r>
            <a:r>
              <a:rPr lang="ru-RU" sz="1600" dirty="0">
                <a:latin typeface="Times New Roman" panose="02020603050405020304" pitchFamily="18" charset="0"/>
              </a:rPr>
              <a:t>организации и проведения публичных слушаний определяется </a:t>
            </a:r>
            <a:r>
              <a:rPr lang="ru-RU" sz="1600" dirty="0" smtClean="0">
                <a:latin typeface="Times New Roman" panose="02020603050405020304" pitchFamily="18" charset="0"/>
              </a:rPr>
              <a:t>Уставом Подымахинского</a:t>
            </a:r>
            <a:r>
              <a:rPr lang="ru-RU" sz="1600" dirty="0">
                <a:latin typeface="Times New Roman" panose="02020603050405020304" pitchFamily="18" charset="0"/>
              </a:rPr>
              <a:t> муниципального образования и нормативными правовыми актами представительного органа муниципального образования и </a:t>
            </a:r>
            <a:r>
              <a:rPr lang="ru-RU" sz="1600" dirty="0" smtClean="0">
                <a:latin typeface="Times New Roman" panose="02020603050405020304" pitchFamily="18" charset="0"/>
              </a:rPr>
              <a:t>предусматривают </a:t>
            </a:r>
            <a:r>
              <a:rPr lang="ru-RU" sz="1600" dirty="0">
                <a:latin typeface="Times New Roman" panose="02020603050405020304" pitchFamily="18" charset="0"/>
              </a:rPr>
              <a:t>заблаговременное оповещение жителей муниципального образования о времени и месте проведения публичных </a:t>
            </a:r>
            <a:r>
              <a:rPr lang="ru-RU" sz="1600" dirty="0" smtClean="0">
                <a:latin typeface="Times New Roman" panose="02020603050405020304" pitchFamily="18" charset="0"/>
              </a:rPr>
              <a:t>слушаний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3000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права </a:t>
            </a:r>
            <a:r>
              <a:rPr lang="ru-RU" altLang="ru-RU" sz="1600" dirty="0">
                <a:latin typeface="Times New Roman" panose="02020603050405020304" pitchFamily="18" charset="0"/>
              </a:rPr>
              <a:t>граждан при проведении публичных слушаний - свои рекомендации по проекту решения Думы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  </a:t>
            </a:r>
            <a:r>
              <a:rPr lang="ru-RU" altLang="ru-RU" sz="1600" dirty="0">
                <a:latin typeface="Times New Roman" panose="02020603050405020304" pitchFamily="18" charset="0"/>
              </a:rPr>
              <a:t>бюджете  Подымахинского  муниципального образования на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очередной </a:t>
            </a:r>
            <a:r>
              <a:rPr lang="ru-RU" altLang="ru-RU" sz="1600" dirty="0">
                <a:latin typeface="Times New Roman" panose="02020603050405020304" pitchFamily="18" charset="0"/>
              </a:rPr>
              <a:t>год и  на плановый  период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жители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 сельского  поселения  могут письменно направлять в постоянную комиссию по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адресу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 и в срок указанные в </a:t>
            </a:r>
            <a:r>
              <a:rPr lang="ru-RU" sz="1600" dirty="0" smtClean="0">
                <a:latin typeface="Times New Roman" panose="02020603050405020304" pitchFamily="18" charset="0"/>
              </a:rPr>
              <a:t>нормативном правовом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</a:rPr>
              <a:t>акте</a:t>
            </a:r>
            <a:r>
              <a:rPr lang="ru-RU" sz="1600" dirty="0">
                <a:latin typeface="Times New Roman" panose="02020603050405020304" pitchFamily="18" charset="0"/>
              </a:rPr>
              <a:t> представительного органа муниципального образования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.</a:t>
            </a:r>
            <a:endParaRPr lang="ru-RU" altLang="ru-RU" sz="16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52981189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060450"/>
            <a:ext cx="6943725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7856</TotalTime>
  <Words>2753</Words>
  <Application>Microsoft Office PowerPoint</Application>
  <PresentationFormat>Произвольный</PresentationFormat>
  <Paragraphs>523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Оформление по умолчанию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Межбюджетные отношения</vt:lpstr>
      <vt:lpstr>Презентация PowerPoint</vt:lpstr>
      <vt:lpstr>Доходы бюджета поселения </vt:lpstr>
      <vt:lpstr>Доходы дорожного фонда прогнозируются на 2018 год в сумме 1 951,2 тыс. рублей. В 2019 году доходы дорожного фонда запланированы в сумме 2 188,5 тыс. рублей (112 % к 2018 году), к 2020 году доходы дорожного фонда достигнут 2 214,1 тыс. рублей (101 % к 2019 году).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Бухгалтер</cp:lastModifiedBy>
  <cp:revision>288</cp:revision>
  <cp:lastPrinted>2014-10-21T07:04:33Z</cp:lastPrinted>
  <dcterms:created xsi:type="dcterms:W3CDTF">2013-12-17T06:08:51Z</dcterms:created>
  <dcterms:modified xsi:type="dcterms:W3CDTF">2018-09-24T04:52:27Z</dcterms:modified>
</cp:coreProperties>
</file>