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25"/>
  </p:notesMasterIdLst>
  <p:sldIdLst>
    <p:sldId id="256" r:id="rId2"/>
    <p:sldId id="305" r:id="rId3"/>
    <p:sldId id="292" r:id="rId4"/>
    <p:sldId id="307" r:id="rId5"/>
    <p:sldId id="261" r:id="rId6"/>
    <p:sldId id="294" r:id="rId7"/>
    <p:sldId id="257" r:id="rId8"/>
    <p:sldId id="310" r:id="rId9"/>
    <p:sldId id="260" r:id="rId10"/>
    <p:sldId id="258" r:id="rId11"/>
    <p:sldId id="280" r:id="rId12"/>
    <p:sldId id="262" r:id="rId13"/>
    <p:sldId id="271" r:id="rId14"/>
    <p:sldId id="309" r:id="rId15"/>
    <p:sldId id="267" r:id="rId16"/>
    <p:sldId id="266" r:id="rId17"/>
    <p:sldId id="268" r:id="rId18"/>
    <p:sldId id="304" r:id="rId19"/>
    <p:sldId id="279" r:id="rId20"/>
    <p:sldId id="291" r:id="rId21"/>
    <p:sldId id="270" r:id="rId22"/>
    <p:sldId id="289" r:id="rId23"/>
    <p:sldId id="308" r:id="rId24"/>
  </p:sldIdLst>
  <p:sldSz cx="9180513" cy="6858000"/>
  <p:notesSz cx="6797675" cy="9926638"/>
  <p:defaultTextStyle>
    <a:defPPr>
      <a:defRPr lang="ru-RU"/>
    </a:defPPr>
    <a:lvl1pPr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9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9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6633"/>
    <a:srgbClr val="663300"/>
    <a:srgbClr val="CC9900"/>
    <a:srgbClr val="FFA7A7"/>
    <a:srgbClr val="FFD1D1"/>
    <a:srgbClr val="8BE1FF"/>
    <a:srgbClr val="99FFCC"/>
    <a:srgbClr val="4BAF65"/>
    <a:srgbClr val="0000FF"/>
    <a:srgbClr val="FF99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573" autoAdjust="0"/>
    <p:restoredTop sz="94643" autoAdjust="0"/>
  </p:normalViewPr>
  <p:slideViewPr>
    <p:cSldViewPr>
      <p:cViewPr varScale="1">
        <p:scale>
          <a:sx n="74" d="100"/>
          <a:sy n="74" d="100"/>
        </p:scale>
        <p:origin x="-1710" y="-90"/>
      </p:cViewPr>
      <p:guideLst>
        <p:guide orient="horz" pos="2160"/>
        <p:guide pos="289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mailto:podymahino@mail.ru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FBD86E-6D25-4934-ADA1-04FA23A6747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D7B9F03-F9FA-4A0B-9D85-3C46D8265931}">
      <dgm:prSet custT="1"/>
      <dgm:spPr>
        <a:solidFill>
          <a:schemeClr val="accent1"/>
        </a:solidFill>
      </dgm:spPr>
      <dgm:t>
        <a:bodyPr/>
        <a:lstStyle/>
        <a:p>
          <a:pPr algn="ctr" rtl="0"/>
          <a:r>
            <a:rPr lang="ru-RU" sz="1600" b="1" dirty="0" smtClean="0">
              <a:solidFill>
                <a:srgbClr val="996633"/>
              </a:solidFill>
            </a:rPr>
            <a:t>Основные понятия</a:t>
          </a:r>
          <a:endParaRPr lang="ru-RU" sz="1600" dirty="0">
            <a:solidFill>
              <a:srgbClr val="996633"/>
            </a:solidFill>
          </a:endParaRPr>
        </a:p>
      </dgm:t>
    </dgm:pt>
    <dgm:pt modelId="{4A1D53B2-3E41-4531-8E25-D8B28D8AF84E}" type="parTrans" cxnId="{2A4862F9-0AEA-44C6-A586-7DFAAFEA4557}">
      <dgm:prSet/>
      <dgm:spPr/>
      <dgm:t>
        <a:bodyPr/>
        <a:lstStyle/>
        <a:p>
          <a:endParaRPr lang="ru-RU"/>
        </a:p>
      </dgm:t>
    </dgm:pt>
    <dgm:pt modelId="{95057135-1C40-4A12-ABB8-C04CCC8E9A29}" type="sibTrans" cxnId="{2A4862F9-0AEA-44C6-A586-7DFAAFEA4557}">
      <dgm:prSet/>
      <dgm:spPr/>
      <dgm:t>
        <a:bodyPr/>
        <a:lstStyle/>
        <a:p>
          <a:endParaRPr lang="ru-RU"/>
        </a:p>
      </dgm:t>
    </dgm:pt>
    <dgm:pt modelId="{4E40F8B8-CD66-4389-8906-1558C05FC49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</a:t>
          </a:r>
          <a:r>
            <a:rPr lang="ru-RU" sz="1000" dirty="0" smtClean="0"/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56BB251D-11DA-4BAC-A67A-9D1D64923DC3}" type="parTrans" cxnId="{3A2CBC52-88D4-4709-9645-F5CC9E449110}">
      <dgm:prSet/>
      <dgm:spPr/>
      <dgm:t>
        <a:bodyPr/>
        <a:lstStyle/>
        <a:p>
          <a:endParaRPr lang="ru-RU"/>
        </a:p>
      </dgm:t>
    </dgm:pt>
    <dgm:pt modelId="{584201CF-631C-427A-AA2E-20F8BC40FF10}" type="sibTrans" cxnId="{3A2CBC52-88D4-4709-9645-F5CC9E449110}">
      <dgm:prSet/>
      <dgm:spPr/>
      <dgm:t>
        <a:bodyPr/>
        <a:lstStyle/>
        <a:p>
          <a:endParaRPr lang="ru-RU"/>
        </a:p>
      </dgm:t>
    </dgm:pt>
    <dgm:pt modelId="{13335A02-324B-48D8-91C1-FEDD907E23E5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Очередной финансовый год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год, следующий за текущим финансовым годом.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178C102-C1CD-46D6-B717-553BC16D4C6E}" type="parTrans" cxnId="{E0513DD8-FFD4-4E2F-9BD1-5A1231532E3F}">
      <dgm:prSet/>
      <dgm:spPr/>
      <dgm:t>
        <a:bodyPr/>
        <a:lstStyle/>
        <a:p>
          <a:endParaRPr lang="ru-RU"/>
        </a:p>
      </dgm:t>
    </dgm:pt>
    <dgm:pt modelId="{6C561A43-94D0-4495-9593-F23E5CA49C24}" type="sibTrans" cxnId="{E0513DD8-FFD4-4E2F-9BD1-5A1231532E3F}">
      <dgm:prSet/>
      <dgm:spPr/>
      <dgm:t>
        <a:bodyPr/>
        <a:lstStyle/>
        <a:p>
          <a:endParaRPr lang="ru-RU"/>
        </a:p>
      </dgm:t>
    </dgm:pt>
    <dgm:pt modelId="{110F132E-F28C-453B-8EA6-F120E68E670B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Плановый период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два финансовых года, следующие за очередным финансовым годом.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DA5A7338-63E7-4703-AC3D-BA703EB9B6FB}" type="parTrans" cxnId="{71F40293-3A8D-40B0-8CB8-5FBE7B63DD4B}">
      <dgm:prSet/>
      <dgm:spPr/>
      <dgm:t>
        <a:bodyPr/>
        <a:lstStyle/>
        <a:p>
          <a:endParaRPr lang="ru-RU"/>
        </a:p>
      </dgm:t>
    </dgm:pt>
    <dgm:pt modelId="{EC67689B-B217-409E-B92A-AF8C42A5E792}" type="sibTrans" cxnId="{71F40293-3A8D-40B0-8CB8-5FBE7B63DD4B}">
      <dgm:prSet/>
      <dgm:spPr/>
      <dgm:t>
        <a:bodyPr/>
        <a:lstStyle/>
        <a:p>
          <a:endParaRPr lang="ru-RU"/>
        </a:p>
      </dgm:t>
    </dgm:pt>
    <dgm:pt modelId="{A133B480-2E2E-4638-AA52-B9B1F7D9E55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Бюджетная система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2EF9AF72-71E5-45A4-930B-5740600EC286}" type="parTrans" cxnId="{B0D0E7B2-779B-43D5-AD9D-48DA338B0C74}">
      <dgm:prSet/>
      <dgm:spPr/>
      <dgm:t>
        <a:bodyPr/>
        <a:lstStyle/>
        <a:p>
          <a:endParaRPr lang="ru-RU"/>
        </a:p>
      </dgm:t>
    </dgm:pt>
    <dgm:pt modelId="{0056A043-E775-4349-8ABD-212E2C43E3B7}" type="sibTrans" cxnId="{B0D0E7B2-779B-43D5-AD9D-48DA338B0C74}">
      <dgm:prSet/>
      <dgm:spPr/>
      <dgm:t>
        <a:bodyPr/>
        <a:lstStyle/>
        <a:p>
          <a:endParaRPr lang="ru-RU"/>
        </a:p>
      </dgm:t>
    </dgm:pt>
    <dgm:pt modelId="{FD503698-1D47-4491-91FC-0EE0F6007757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Доходы бюджета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денежные средства, поступающие в бюджет в соответствии с законодательством.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343D5DF-8C3F-4A1B-A5A4-727D2A2ADE72}" type="parTrans" cxnId="{B914C159-BC90-456D-857C-958230939D0C}">
      <dgm:prSet/>
      <dgm:spPr/>
      <dgm:t>
        <a:bodyPr/>
        <a:lstStyle/>
        <a:p>
          <a:endParaRPr lang="ru-RU"/>
        </a:p>
      </dgm:t>
    </dgm:pt>
    <dgm:pt modelId="{A52AAE3E-FB2A-4841-B78A-A63E176ED04B}" type="sibTrans" cxnId="{B914C159-BC90-456D-857C-958230939D0C}">
      <dgm:prSet/>
      <dgm:spPr/>
      <dgm:t>
        <a:bodyPr/>
        <a:lstStyle/>
        <a:p>
          <a:endParaRPr lang="ru-RU"/>
        </a:p>
      </dgm:t>
    </dgm:pt>
    <dgm:pt modelId="{F64BB0F0-7A89-41C9-B7EB-951F57A0E0E2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Расходы бюджета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352C80E0-57C9-4AA2-B56E-AD737AC7ACDC}" type="parTrans" cxnId="{BE9F333B-B2BC-42A1-BCC0-74F703B77F23}">
      <dgm:prSet/>
      <dgm:spPr/>
      <dgm:t>
        <a:bodyPr/>
        <a:lstStyle/>
        <a:p>
          <a:endParaRPr lang="ru-RU"/>
        </a:p>
      </dgm:t>
    </dgm:pt>
    <dgm:pt modelId="{27F5F599-3DEB-487D-9364-7EAA7892F085}" type="sibTrans" cxnId="{BE9F333B-B2BC-42A1-BCC0-74F703B77F23}">
      <dgm:prSet/>
      <dgm:spPr/>
      <dgm:t>
        <a:bodyPr/>
        <a:lstStyle/>
        <a:p>
          <a:endParaRPr lang="ru-RU"/>
        </a:p>
      </dgm:t>
    </dgm:pt>
    <dgm:pt modelId="{E5DA7837-DEDA-4447-80D9-C756CEC9D128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Бюджетные ассигнования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66B4D5A9-7704-4354-BD60-20E5322FFDCB}" type="parTrans" cxnId="{7172C842-8F1C-42D5-B893-361DF6F3D16E}">
      <dgm:prSet/>
      <dgm:spPr/>
      <dgm:t>
        <a:bodyPr/>
        <a:lstStyle/>
        <a:p>
          <a:endParaRPr lang="ru-RU"/>
        </a:p>
      </dgm:t>
    </dgm:pt>
    <dgm:pt modelId="{3539E96C-AD80-4323-911B-61AFEA887C6A}" type="sibTrans" cxnId="{7172C842-8F1C-42D5-B893-361DF6F3D16E}">
      <dgm:prSet/>
      <dgm:spPr/>
      <dgm:t>
        <a:bodyPr/>
        <a:lstStyle/>
        <a:p>
          <a:endParaRPr lang="ru-RU"/>
        </a:p>
      </dgm:t>
    </dgm:pt>
    <dgm:pt modelId="{4E30D2BC-4733-4544-9080-8B495A2591A4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Бюджетные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обязательства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 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C20D0659-9E5B-4A83-8D7D-19375D806BBC}" type="parTrans" cxnId="{0CC8DD2D-B19A-4EE6-830F-BF115559714D}">
      <dgm:prSet/>
      <dgm:spPr/>
      <dgm:t>
        <a:bodyPr/>
        <a:lstStyle/>
        <a:p>
          <a:endParaRPr lang="ru-RU"/>
        </a:p>
      </dgm:t>
    </dgm:pt>
    <dgm:pt modelId="{F64153A5-E557-4726-B115-952D614DFE5E}" type="sibTrans" cxnId="{0CC8DD2D-B19A-4EE6-830F-BF115559714D}">
      <dgm:prSet/>
      <dgm:spPr/>
      <dgm:t>
        <a:bodyPr/>
        <a:lstStyle/>
        <a:p>
          <a:endParaRPr lang="ru-RU"/>
        </a:p>
      </dgm:t>
    </dgm:pt>
    <dgm:pt modelId="{882B0168-086B-4725-997B-4332CD974934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Муниципальный долг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- долговые обязательства, принятые на себя муниципальным образованием</a:t>
          </a:r>
          <a:r>
            <a:rPr lang="ru-RU" sz="1000" dirty="0" smtClean="0"/>
            <a:t>.</a:t>
          </a:r>
          <a:endParaRPr lang="ru-RU" sz="1000" dirty="0"/>
        </a:p>
      </dgm:t>
    </dgm:pt>
    <dgm:pt modelId="{D6F44C8C-FC78-44FF-B54A-F2BD3A4B9DE4}" type="parTrans" cxnId="{F80EEDE8-7DE0-490D-88FB-133D54569843}">
      <dgm:prSet/>
      <dgm:spPr/>
      <dgm:t>
        <a:bodyPr/>
        <a:lstStyle/>
        <a:p>
          <a:endParaRPr lang="ru-RU"/>
        </a:p>
      </dgm:t>
    </dgm:pt>
    <dgm:pt modelId="{CA66570B-2F83-459E-B539-F8FEAFAA1F06}" type="sibTrans" cxnId="{F80EEDE8-7DE0-490D-88FB-133D54569843}">
      <dgm:prSet/>
      <dgm:spPr/>
      <dgm:t>
        <a:bodyPr/>
        <a:lstStyle/>
        <a:p>
          <a:endParaRPr lang="ru-RU"/>
        </a:p>
      </dgm:t>
    </dgm:pt>
    <dgm:pt modelId="{819DF80C-33ED-4514-A722-169B357E7DAD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Межбюджетные отношения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B9581C38-5310-48AC-A79A-D82511D6E7BA}" type="parTrans" cxnId="{C97B53BB-3700-4B84-8816-FB5AECA56F90}">
      <dgm:prSet/>
      <dgm:spPr/>
      <dgm:t>
        <a:bodyPr/>
        <a:lstStyle/>
        <a:p>
          <a:endParaRPr lang="ru-RU"/>
        </a:p>
      </dgm:t>
    </dgm:pt>
    <dgm:pt modelId="{E0CEE5AC-0001-4ECE-B144-FB15D1290F81}" type="sibTrans" cxnId="{C97B53BB-3700-4B84-8816-FB5AECA56F90}">
      <dgm:prSet/>
      <dgm:spPr/>
      <dgm:t>
        <a:bodyPr/>
        <a:lstStyle/>
        <a:p>
          <a:endParaRPr lang="ru-RU"/>
        </a:p>
      </dgm:t>
    </dgm:pt>
    <dgm:pt modelId="{681DC2A5-2076-4E8A-98BC-B0A3FAC07D2F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Межбюджетные </a:t>
          </a:r>
          <a:r>
            <a:rPr lang="ru-RU" sz="1000" b="1" dirty="0" smtClean="0">
              <a:solidFill>
                <a:schemeClr val="tx1">
                  <a:lumMod val="65000"/>
                  <a:lumOff val="35000"/>
                </a:schemeClr>
              </a:solidFill>
            </a:rPr>
            <a:t>трансферты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 – денежные средства, перечисляемые из одного бюджета бюджетной системы РФ другому.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7B6CB7B9-7E86-46D9-B0AB-CE9C82BC07BB}" type="parTrans" cxnId="{68456359-AC56-4D6C-9D9C-29EE727D12D2}">
      <dgm:prSet/>
      <dgm:spPr/>
      <dgm:t>
        <a:bodyPr/>
        <a:lstStyle/>
        <a:p>
          <a:endParaRPr lang="ru-RU"/>
        </a:p>
      </dgm:t>
    </dgm:pt>
    <dgm:pt modelId="{27806EC4-F560-44BF-B6B1-C6BA2DECA016}" type="sibTrans" cxnId="{68456359-AC56-4D6C-9D9C-29EE727D12D2}">
      <dgm:prSet/>
      <dgm:spPr/>
      <dgm:t>
        <a:bodyPr/>
        <a:lstStyle/>
        <a:p>
          <a:endParaRPr lang="ru-RU"/>
        </a:p>
      </dgm:t>
    </dgm:pt>
    <dgm:pt modelId="{9824D7EE-8D35-4813-B8C9-BD9B66008A16}">
      <dgm:prSet custT="1"/>
      <dgm:spPr/>
      <dgm:t>
        <a:bodyPr/>
        <a:lstStyle/>
        <a:p>
          <a:pPr rtl="0"/>
          <a:r>
            <a:rPr lang="ru-RU" sz="1000" b="1" dirty="0" smtClean="0">
              <a:solidFill>
                <a:schemeClr val="accent2">
                  <a:lumMod val="75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dirty="0">
            <a:solidFill>
              <a:schemeClr val="tx1">
                <a:lumMod val="65000"/>
                <a:lumOff val="35000"/>
              </a:schemeClr>
            </a:solidFill>
          </a:endParaRPr>
        </a:p>
      </dgm:t>
    </dgm:pt>
    <dgm:pt modelId="{E95A6005-91BD-4EE3-A3BC-6E16374B942C}" type="parTrans" cxnId="{60DCBFF9-5D07-45D0-B224-E681545CC617}">
      <dgm:prSet/>
      <dgm:spPr/>
      <dgm:t>
        <a:bodyPr/>
        <a:lstStyle/>
        <a:p>
          <a:endParaRPr lang="ru-RU"/>
        </a:p>
      </dgm:t>
    </dgm:pt>
    <dgm:pt modelId="{E61BD484-4FF8-49C1-9C24-E891EE4CEBFC}" type="sibTrans" cxnId="{60DCBFF9-5D07-45D0-B224-E681545CC617}">
      <dgm:prSet/>
      <dgm:spPr/>
      <dgm:t>
        <a:bodyPr/>
        <a:lstStyle/>
        <a:p>
          <a:endParaRPr lang="ru-RU"/>
        </a:p>
      </dgm:t>
    </dgm:pt>
    <dgm:pt modelId="{E12C5D22-B796-481D-961D-5BA51887B232}" type="pres">
      <dgm:prSet presAssocID="{27FBD86E-6D25-4934-ADA1-04FA23A6747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4CB7F5E-1D8B-4AC8-A3E4-1AF296BB68C2}" type="pres">
      <dgm:prSet presAssocID="{AD7B9F03-F9FA-4A0B-9D85-3C46D8265931}" presName="parentText" presStyleLbl="node1" presStyleIdx="0" presStyleCnt="13" custScaleY="194142" custLinFactNeighborX="202" custLinFactNeighborY="-16146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82A210-8949-4A13-A0DD-31D8B102D033}" type="pres">
      <dgm:prSet presAssocID="{95057135-1C40-4A12-ABB8-C04CCC8E9A29}" presName="spacer" presStyleCnt="0"/>
      <dgm:spPr/>
    </dgm:pt>
    <dgm:pt modelId="{7ACC8AAD-CC97-425B-B901-E7AEB5A9A06F}" type="pres">
      <dgm:prSet presAssocID="{4E40F8B8-CD66-4389-8906-1558C05FC49B}" presName="parentText" presStyleLbl="node1" presStyleIdx="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A25E5-34B7-48F8-8C85-00068826F67D}" type="pres">
      <dgm:prSet presAssocID="{584201CF-631C-427A-AA2E-20F8BC40FF10}" presName="spacer" presStyleCnt="0"/>
      <dgm:spPr/>
    </dgm:pt>
    <dgm:pt modelId="{A0CED371-6EC6-44BC-ADF2-C262A3A2C0F6}" type="pres">
      <dgm:prSet presAssocID="{13335A02-324B-48D8-91C1-FEDD907E23E5}" presName="parentText" presStyleLbl="node1" presStyleIdx="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8F856F-CC28-4FE5-BBE6-1E357C7AE37D}" type="pres">
      <dgm:prSet presAssocID="{6C561A43-94D0-4495-9593-F23E5CA49C24}" presName="spacer" presStyleCnt="0"/>
      <dgm:spPr/>
    </dgm:pt>
    <dgm:pt modelId="{AA51AAAA-78E7-412C-891A-C06CB9EFE1E5}" type="pres">
      <dgm:prSet presAssocID="{110F132E-F28C-453B-8EA6-F120E68E670B}" presName="parentText" presStyleLbl="node1" presStyleIdx="3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902971-7EB7-4D7A-A605-EF84CEC8F910}" type="pres">
      <dgm:prSet presAssocID="{EC67689B-B217-409E-B92A-AF8C42A5E792}" presName="spacer" presStyleCnt="0"/>
      <dgm:spPr/>
    </dgm:pt>
    <dgm:pt modelId="{5CC59A48-2229-46ED-9884-9AFED4652FAE}" type="pres">
      <dgm:prSet presAssocID="{A133B480-2E2E-4638-AA52-B9B1F7D9E552}" presName="parentText" presStyleLbl="node1" presStyleIdx="4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6D3D2A0-F678-4577-93D6-D5A61054879B}" type="pres">
      <dgm:prSet presAssocID="{0056A043-E775-4349-8ABD-212E2C43E3B7}" presName="spacer" presStyleCnt="0"/>
      <dgm:spPr/>
    </dgm:pt>
    <dgm:pt modelId="{40DF5348-9FAD-4B79-B25F-2B1EC67A6735}" type="pres">
      <dgm:prSet presAssocID="{FD503698-1D47-4491-91FC-0EE0F6007757}" presName="parentText" presStyleLbl="node1" presStyleIdx="5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7AC5E23-0F3E-4D82-9626-0170D217852A}" type="pres">
      <dgm:prSet presAssocID="{A52AAE3E-FB2A-4841-B78A-A63E176ED04B}" presName="spacer" presStyleCnt="0"/>
      <dgm:spPr/>
    </dgm:pt>
    <dgm:pt modelId="{9869F447-8445-4C55-A9C7-43A69C7AF97C}" type="pres">
      <dgm:prSet presAssocID="{F64BB0F0-7A89-41C9-B7EB-951F57A0E0E2}" presName="parentText" presStyleLbl="node1" presStyleIdx="6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DB7D5C-34F8-4474-9C5E-9872F813D32A}" type="pres">
      <dgm:prSet presAssocID="{27F5F599-3DEB-487D-9364-7EAA7892F085}" presName="spacer" presStyleCnt="0"/>
      <dgm:spPr/>
    </dgm:pt>
    <dgm:pt modelId="{99E30AD0-E360-4BCE-B457-21C3C634C0E6}" type="pres">
      <dgm:prSet presAssocID="{E5DA7837-DEDA-4447-80D9-C756CEC9D128}" presName="parentText" presStyleLbl="node1" presStyleIdx="7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405F3C2-C7B2-4E6E-95DB-E068464FE908}" type="pres">
      <dgm:prSet presAssocID="{3539E96C-AD80-4323-911B-61AFEA887C6A}" presName="spacer" presStyleCnt="0"/>
      <dgm:spPr/>
    </dgm:pt>
    <dgm:pt modelId="{61EBC438-04BE-4BFE-ABD5-55CEED454B9D}" type="pres">
      <dgm:prSet presAssocID="{4E30D2BC-4733-4544-9080-8B495A2591A4}" presName="parentText" presStyleLbl="node1" presStyleIdx="8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B9F81D5-4786-4769-8032-EBEA841EE8C6}" type="pres">
      <dgm:prSet presAssocID="{F64153A5-E557-4726-B115-952D614DFE5E}" presName="spacer" presStyleCnt="0"/>
      <dgm:spPr/>
    </dgm:pt>
    <dgm:pt modelId="{ACE3586D-3D4B-435B-871A-26526D4F41C8}" type="pres">
      <dgm:prSet presAssocID="{882B0168-086B-4725-997B-4332CD974934}" presName="parentText" presStyleLbl="node1" presStyleIdx="9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D3D3CE-CA03-4BE3-A806-5A3198FA634D}" type="pres">
      <dgm:prSet presAssocID="{CA66570B-2F83-459E-B539-F8FEAFAA1F06}" presName="spacer" presStyleCnt="0"/>
      <dgm:spPr/>
    </dgm:pt>
    <dgm:pt modelId="{5ED8F9DB-1622-4694-B52F-F5ABFC812751}" type="pres">
      <dgm:prSet presAssocID="{819DF80C-33ED-4514-A722-169B357E7DAD}" presName="parentText" presStyleLbl="node1" presStyleIdx="10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6ABE750-7C54-46B6-9028-1CB96D4A86C7}" type="pres">
      <dgm:prSet presAssocID="{E0CEE5AC-0001-4ECE-B144-FB15D1290F81}" presName="spacer" presStyleCnt="0"/>
      <dgm:spPr/>
    </dgm:pt>
    <dgm:pt modelId="{01501D64-0FF3-4D51-B6B4-0F43EC2274AB}" type="pres">
      <dgm:prSet presAssocID="{681DC2A5-2076-4E8A-98BC-B0A3FAC07D2F}" presName="parentText" presStyleLbl="node1" presStyleIdx="11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0F252FA-A406-4DF7-9972-F25CCF8867D0}" type="pres">
      <dgm:prSet presAssocID="{27806EC4-F560-44BF-B6B1-C6BA2DECA016}" presName="spacer" presStyleCnt="0"/>
      <dgm:spPr/>
    </dgm:pt>
    <dgm:pt modelId="{636B99FD-433F-48F5-8DB6-117FB1FDEC1B}" type="pres">
      <dgm:prSet presAssocID="{9824D7EE-8D35-4813-B8C9-BD9B66008A16}" presName="parentText" presStyleLbl="node1" presStyleIdx="12" presStyleCnt="1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AFD53B7-161D-4AA8-8A1A-AF982E94FB30}" type="presOf" srcId="{E5DA7837-DEDA-4447-80D9-C756CEC9D128}" destId="{99E30AD0-E360-4BCE-B457-21C3C634C0E6}" srcOrd="0" destOrd="0" presId="urn:microsoft.com/office/officeart/2005/8/layout/vList2"/>
    <dgm:cxn modelId="{68456359-AC56-4D6C-9D9C-29EE727D12D2}" srcId="{27FBD86E-6D25-4934-ADA1-04FA23A67473}" destId="{681DC2A5-2076-4E8A-98BC-B0A3FAC07D2F}" srcOrd="11" destOrd="0" parTransId="{7B6CB7B9-7E86-46D9-B0AB-CE9C82BC07BB}" sibTransId="{27806EC4-F560-44BF-B6B1-C6BA2DECA016}"/>
    <dgm:cxn modelId="{B914C159-BC90-456D-857C-958230939D0C}" srcId="{27FBD86E-6D25-4934-ADA1-04FA23A67473}" destId="{FD503698-1D47-4491-91FC-0EE0F6007757}" srcOrd="5" destOrd="0" parTransId="{7343D5DF-8C3F-4A1B-A5A4-727D2A2ADE72}" sibTransId="{A52AAE3E-FB2A-4841-B78A-A63E176ED04B}"/>
    <dgm:cxn modelId="{E8E6914F-5A0D-4AB5-B4AD-8B22C0086689}" type="presOf" srcId="{A133B480-2E2E-4638-AA52-B9B1F7D9E552}" destId="{5CC59A48-2229-46ED-9884-9AFED4652FAE}" srcOrd="0" destOrd="0" presId="urn:microsoft.com/office/officeart/2005/8/layout/vList2"/>
    <dgm:cxn modelId="{7172C842-8F1C-42D5-B893-361DF6F3D16E}" srcId="{27FBD86E-6D25-4934-ADA1-04FA23A67473}" destId="{E5DA7837-DEDA-4447-80D9-C756CEC9D128}" srcOrd="7" destOrd="0" parTransId="{66B4D5A9-7704-4354-BD60-20E5322FFDCB}" sibTransId="{3539E96C-AD80-4323-911B-61AFEA887C6A}"/>
    <dgm:cxn modelId="{2A4862F9-0AEA-44C6-A586-7DFAAFEA4557}" srcId="{27FBD86E-6D25-4934-ADA1-04FA23A67473}" destId="{AD7B9F03-F9FA-4A0B-9D85-3C46D8265931}" srcOrd="0" destOrd="0" parTransId="{4A1D53B2-3E41-4531-8E25-D8B28D8AF84E}" sibTransId="{95057135-1C40-4A12-ABB8-C04CCC8E9A29}"/>
    <dgm:cxn modelId="{2893553E-8982-4861-81CE-915C6AC6F539}" type="presOf" srcId="{9824D7EE-8D35-4813-B8C9-BD9B66008A16}" destId="{636B99FD-433F-48F5-8DB6-117FB1FDEC1B}" srcOrd="0" destOrd="0" presId="urn:microsoft.com/office/officeart/2005/8/layout/vList2"/>
    <dgm:cxn modelId="{6F365539-715A-4FD8-A915-EDBEB2635F7B}" type="presOf" srcId="{882B0168-086B-4725-997B-4332CD974934}" destId="{ACE3586D-3D4B-435B-871A-26526D4F41C8}" srcOrd="0" destOrd="0" presId="urn:microsoft.com/office/officeart/2005/8/layout/vList2"/>
    <dgm:cxn modelId="{3A2CBC52-88D4-4709-9645-F5CC9E449110}" srcId="{27FBD86E-6D25-4934-ADA1-04FA23A67473}" destId="{4E40F8B8-CD66-4389-8906-1558C05FC49B}" srcOrd="1" destOrd="0" parTransId="{56BB251D-11DA-4BAC-A67A-9D1D64923DC3}" sibTransId="{584201CF-631C-427A-AA2E-20F8BC40FF10}"/>
    <dgm:cxn modelId="{22171961-8389-4C71-9D7D-6BAE2987BCEF}" type="presOf" srcId="{13335A02-324B-48D8-91C1-FEDD907E23E5}" destId="{A0CED371-6EC6-44BC-ADF2-C262A3A2C0F6}" srcOrd="0" destOrd="0" presId="urn:microsoft.com/office/officeart/2005/8/layout/vList2"/>
    <dgm:cxn modelId="{C97B53BB-3700-4B84-8816-FB5AECA56F90}" srcId="{27FBD86E-6D25-4934-ADA1-04FA23A67473}" destId="{819DF80C-33ED-4514-A722-169B357E7DAD}" srcOrd="10" destOrd="0" parTransId="{B9581C38-5310-48AC-A79A-D82511D6E7BA}" sibTransId="{E0CEE5AC-0001-4ECE-B144-FB15D1290F81}"/>
    <dgm:cxn modelId="{D96D4EE6-7C99-4CC0-B10A-5E340019F854}" type="presOf" srcId="{4E40F8B8-CD66-4389-8906-1558C05FC49B}" destId="{7ACC8AAD-CC97-425B-B901-E7AEB5A9A06F}" srcOrd="0" destOrd="0" presId="urn:microsoft.com/office/officeart/2005/8/layout/vList2"/>
    <dgm:cxn modelId="{E0513DD8-FFD4-4E2F-9BD1-5A1231532E3F}" srcId="{27FBD86E-6D25-4934-ADA1-04FA23A67473}" destId="{13335A02-324B-48D8-91C1-FEDD907E23E5}" srcOrd="2" destOrd="0" parTransId="{6178C102-C1CD-46D6-B717-553BC16D4C6E}" sibTransId="{6C561A43-94D0-4495-9593-F23E5CA49C24}"/>
    <dgm:cxn modelId="{828D5270-FEF4-4A8B-B927-53E6651A552B}" type="presOf" srcId="{AD7B9F03-F9FA-4A0B-9D85-3C46D8265931}" destId="{34CB7F5E-1D8B-4AC8-A3E4-1AF296BB68C2}" srcOrd="0" destOrd="0" presId="urn:microsoft.com/office/officeart/2005/8/layout/vList2"/>
    <dgm:cxn modelId="{5494410F-9136-42F7-B0E2-28A5E1A5A14A}" type="presOf" srcId="{F64BB0F0-7A89-41C9-B7EB-951F57A0E0E2}" destId="{9869F447-8445-4C55-A9C7-43A69C7AF97C}" srcOrd="0" destOrd="0" presId="urn:microsoft.com/office/officeart/2005/8/layout/vList2"/>
    <dgm:cxn modelId="{6900A2BC-8404-463C-B68D-1B434A4DDCA4}" type="presOf" srcId="{681DC2A5-2076-4E8A-98BC-B0A3FAC07D2F}" destId="{01501D64-0FF3-4D51-B6B4-0F43EC2274AB}" srcOrd="0" destOrd="0" presId="urn:microsoft.com/office/officeart/2005/8/layout/vList2"/>
    <dgm:cxn modelId="{BE9F333B-B2BC-42A1-BCC0-74F703B77F23}" srcId="{27FBD86E-6D25-4934-ADA1-04FA23A67473}" destId="{F64BB0F0-7A89-41C9-B7EB-951F57A0E0E2}" srcOrd="6" destOrd="0" parTransId="{352C80E0-57C9-4AA2-B56E-AD737AC7ACDC}" sibTransId="{27F5F599-3DEB-487D-9364-7EAA7892F085}"/>
    <dgm:cxn modelId="{0CC8DD2D-B19A-4EE6-830F-BF115559714D}" srcId="{27FBD86E-6D25-4934-ADA1-04FA23A67473}" destId="{4E30D2BC-4733-4544-9080-8B495A2591A4}" srcOrd="8" destOrd="0" parTransId="{C20D0659-9E5B-4A83-8D7D-19375D806BBC}" sibTransId="{F64153A5-E557-4726-B115-952D614DFE5E}"/>
    <dgm:cxn modelId="{A240D579-F6F8-4A5B-9A26-D7FD47F12778}" type="presOf" srcId="{819DF80C-33ED-4514-A722-169B357E7DAD}" destId="{5ED8F9DB-1622-4694-B52F-F5ABFC812751}" srcOrd="0" destOrd="0" presId="urn:microsoft.com/office/officeart/2005/8/layout/vList2"/>
    <dgm:cxn modelId="{70342459-7A0A-45C7-BB70-84255A1CBC59}" type="presOf" srcId="{FD503698-1D47-4491-91FC-0EE0F6007757}" destId="{40DF5348-9FAD-4B79-B25F-2B1EC67A6735}" srcOrd="0" destOrd="0" presId="urn:microsoft.com/office/officeart/2005/8/layout/vList2"/>
    <dgm:cxn modelId="{63A28904-A1D6-4CB2-BA3D-3EECAF5D5B13}" type="presOf" srcId="{4E30D2BC-4733-4544-9080-8B495A2591A4}" destId="{61EBC438-04BE-4BFE-ABD5-55CEED454B9D}" srcOrd="0" destOrd="0" presId="urn:microsoft.com/office/officeart/2005/8/layout/vList2"/>
    <dgm:cxn modelId="{71F40293-3A8D-40B0-8CB8-5FBE7B63DD4B}" srcId="{27FBD86E-6D25-4934-ADA1-04FA23A67473}" destId="{110F132E-F28C-453B-8EA6-F120E68E670B}" srcOrd="3" destOrd="0" parTransId="{DA5A7338-63E7-4703-AC3D-BA703EB9B6FB}" sibTransId="{EC67689B-B217-409E-B92A-AF8C42A5E792}"/>
    <dgm:cxn modelId="{CDE975C2-A3E2-490B-8882-CACE9CB6C430}" type="presOf" srcId="{110F132E-F28C-453B-8EA6-F120E68E670B}" destId="{AA51AAAA-78E7-412C-891A-C06CB9EFE1E5}" srcOrd="0" destOrd="0" presId="urn:microsoft.com/office/officeart/2005/8/layout/vList2"/>
    <dgm:cxn modelId="{60DCBFF9-5D07-45D0-B224-E681545CC617}" srcId="{27FBD86E-6D25-4934-ADA1-04FA23A67473}" destId="{9824D7EE-8D35-4813-B8C9-BD9B66008A16}" srcOrd="12" destOrd="0" parTransId="{E95A6005-91BD-4EE3-A3BC-6E16374B942C}" sibTransId="{E61BD484-4FF8-49C1-9C24-E891EE4CEBFC}"/>
    <dgm:cxn modelId="{3314C6FA-72B3-47E6-A3F3-4317B61D6C9A}" type="presOf" srcId="{27FBD86E-6D25-4934-ADA1-04FA23A67473}" destId="{E12C5D22-B796-481D-961D-5BA51887B232}" srcOrd="0" destOrd="0" presId="urn:microsoft.com/office/officeart/2005/8/layout/vList2"/>
    <dgm:cxn modelId="{B0D0E7B2-779B-43D5-AD9D-48DA338B0C74}" srcId="{27FBD86E-6D25-4934-ADA1-04FA23A67473}" destId="{A133B480-2E2E-4638-AA52-B9B1F7D9E552}" srcOrd="4" destOrd="0" parTransId="{2EF9AF72-71E5-45A4-930B-5740600EC286}" sibTransId="{0056A043-E775-4349-8ABD-212E2C43E3B7}"/>
    <dgm:cxn modelId="{F80EEDE8-7DE0-490D-88FB-133D54569843}" srcId="{27FBD86E-6D25-4934-ADA1-04FA23A67473}" destId="{882B0168-086B-4725-997B-4332CD974934}" srcOrd="9" destOrd="0" parTransId="{D6F44C8C-FC78-44FF-B54A-F2BD3A4B9DE4}" sibTransId="{CA66570B-2F83-459E-B539-F8FEAFAA1F06}"/>
    <dgm:cxn modelId="{8ABD80E8-10E4-426E-9E45-869327505315}" type="presParOf" srcId="{E12C5D22-B796-481D-961D-5BA51887B232}" destId="{34CB7F5E-1D8B-4AC8-A3E4-1AF296BB68C2}" srcOrd="0" destOrd="0" presId="urn:microsoft.com/office/officeart/2005/8/layout/vList2"/>
    <dgm:cxn modelId="{E207F275-5769-49A4-B176-12E717FC04B0}" type="presParOf" srcId="{E12C5D22-B796-481D-961D-5BA51887B232}" destId="{4882A210-8949-4A13-A0DD-31D8B102D033}" srcOrd="1" destOrd="0" presId="urn:microsoft.com/office/officeart/2005/8/layout/vList2"/>
    <dgm:cxn modelId="{CBCAC65E-3BE4-405D-9279-B8E505239B15}" type="presParOf" srcId="{E12C5D22-B796-481D-961D-5BA51887B232}" destId="{7ACC8AAD-CC97-425B-B901-E7AEB5A9A06F}" srcOrd="2" destOrd="0" presId="urn:microsoft.com/office/officeart/2005/8/layout/vList2"/>
    <dgm:cxn modelId="{FA1EF532-ED96-4CE5-9C70-0DEFB653B5E0}" type="presParOf" srcId="{E12C5D22-B796-481D-961D-5BA51887B232}" destId="{9B0A25E5-34B7-48F8-8C85-00068826F67D}" srcOrd="3" destOrd="0" presId="urn:microsoft.com/office/officeart/2005/8/layout/vList2"/>
    <dgm:cxn modelId="{A59315AC-8A96-4AAD-B453-3E6E0BD01013}" type="presParOf" srcId="{E12C5D22-B796-481D-961D-5BA51887B232}" destId="{A0CED371-6EC6-44BC-ADF2-C262A3A2C0F6}" srcOrd="4" destOrd="0" presId="urn:microsoft.com/office/officeart/2005/8/layout/vList2"/>
    <dgm:cxn modelId="{3F5EEBF3-9BD5-45C1-A593-47542CC3A7B5}" type="presParOf" srcId="{E12C5D22-B796-481D-961D-5BA51887B232}" destId="{268F856F-CC28-4FE5-BBE6-1E357C7AE37D}" srcOrd="5" destOrd="0" presId="urn:microsoft.com/office/officeart/2005/8/layout/vList2"/>
    <dgm:cxn modelId="{F8C4F5E4-F35A-47C2-B867-D936656F9B1E}" type="presParOf" srcId="{E12C5D22-B796-481D-961D-5BA51887B232}" destId="{AA51AAAA-78E7-412C-891A-C06CB9EFE1E5}" srcOrd="6" destOrd="0" presId="urn:microsoft.com/office/officeart/2005/8/layout/vList2"/>
    <dgm:cxn modelId="{C320BCCB-648A-4EEE-9EC6-AD3D56CD6240}" type="presParOf" srcId="{E12C5D22-B796-481D-961D-5BA51887B232}" destId="{8C902971-7EB7-4D7A-A605-EF84CEC8F910}" srcOrd="7" destOrd="0" presId="urn:microsoft.com/office/officeart/2005/8/layout/vList2"/>
    <dgm:cxn modelId="{4FD06E5B-F323-41D3-92DB-FAC2C35E2915}" type="presParOf" srcId="{E12C5D22-B796-481D-961D-5BA51887B232}" destId="{5CC59A48-2229-46ED-9884-9AFED4652FAE}" srcOrd="8" destOrd="0" presId="urn:microsoft.com/office/officeart/2005/8/layout/vList2"/>
    <dgm:cxn modelId="{BED63DDC-E524-471E-A299-4B26534978C2}" type="presParOf" srcId="{E12C5D22-B796-481D-961D-5BA51887B232}" destId="{A6D3D2A0-F678-4577-93D6-D5A61054879B}" srcOrd="9" destOrd="0" presId="urn:microsoft.com/office/officeart/2005/8/layout/vList2"/>
    <dgm:cxn modelId="{12C8DD2D-A777-4ED9-8663-7057720E763E}" type="presParOf" srcId="{E12C5D22-B796-481D-961D-5BA51887B232}" destId="{40DF5348-9FAD-4B79-B25F-2B1EC67A6735}" srcOrd="10" destOrd="0" presId="urn:microsoft.com/office/officeart/2005/8/layout/vList2"/>
    <dgm:cxn modelId="{045E0C1D-D267-40DF-B76F-D2C6804F242B}" type="presParOf" srcId="{E12C5D22-B796-481D-961D-5BA51887B232}" destId="{A7AC5E23-0F3E-4D82-9626-0170D217852A}" srcOrd="11" destOrd="0" presId="urn:microsoft.com/office/officeart/2005/8/layout/vList2"/>
    <dgm:cxn modelId="{E0ABE392-14AE-4505-9478-3273BD23FD46}" type="presParOf" srcId="{E12C5D22-B796-481D-961D-5BA51887B232}" destId="{9869F447-8445-4C55-A9C7-43A69C7AF97C}" srcOrd="12" destOrd="0" presId="urn:microsoft.com/office/officeart/2005/8/layout/vList2"/>
    <dgm:cxn modelId="{7FCAA0B8-BFC3-465D-9827-C17D18A276F5}" type="presParOf" srcId="{E12C5D22-B796-481D-961D-5BA51887B232}" destId="{46DB7D5C-34F8-4474-9C5E-9872F813D32A}" srcOrd="13" destOrd="0" presId="urn:microsoft.com/office/officeart/2005/8/layout/vList2"/>
    <dgm:cxn modelId="{676B836F-6A16-4C19-99B4-D9918E321F8E}" type="presParOf" srcId="{E12C5D22-B796-481D-961D-5BA51887B232}" destId="{99E30AD0-E360-4BCE-B457-21C3C634C0E6}" srcOrd="14" destOrd="0" presId="urn:microsoft.com/office/officeart/2005/8/layout/vList2"/>
    <dgm:cxn modelId="{C2B80256-7C65-410F-92AB-46CD018D454B}" type="presParOf" srcId="{E12C5D22-B796-481D-961D-5BA51887B232}" destId="{9405F3C2-C7B2-4E6E-95DB-E068464FE908}" srcOrd="15" destOrd="0" presId="urn:microsoft.com/office/officeart/2005/8/layout/vList2"/>
    <dgm:cxn modelId="{C057A707-6897-4FB3-A03E-2FAC19188465}" type="presParOf" srcId="{E12C5D22-B796-481D-961D-5BA51887B232}" destId="{61EBC438-04BE-4BFE-ABD5-55CEED454B9D}" srcOrd="16" destOrd="0" presId="urn:microsoft.com/office/officeart/2005/8/layout/vList2"/>
    <dgm:cxn modelId="{13F2D697-836E-4A3D-BB64-BAA8341362A5}" type="presParOf" srcId="{E12C5D22-B796-481D-961D-5BA51887B232}" destId="{AB9F81D5-4786-4769-8032-EBEA841EE8C6}" srcOrd="17" destOrd="0" presId="urn:microsoft.com/office/officeart/2005/8/layout/vList2"/>
    <dgm:cxn modelId="{7BC7AC2E-BEEF-4104-BAD4-D9EA418DC1C8}" type="presParOf" srcId="{E12C5D22-B796-481D-961D-5BA51887B232}" destId="{ACE3586D-3D4B-435B-871A-26526D4F41C8}" srcOrd="18" destOrd="0" presId="urn:microsoft.com/office/officeart/2005/8/layout/vList2"/>
    <dgm:cxn modelId="{0946D328-536E-4B11-BB3A-F7D8905637C2}" type="presParOf" srcId="{E12C5D22-B796-481D-961D-5BA51887B232}" destId="{C6D3D3CE-CA03-4BE3-A806-5A3198FA634D}" srcOrd="19" destOrd="0" presId="urn:microsoft.com/office/officeart/2005/8/layout/vList2"/>
    <dgm:cxn modelId="{12A6F4E2-31E2-48BE-922A-3DA768463C25}" type="presParOf" srcId="{E12C5D22-B796-481D-961D-5BA51887B232}" destId="{5ED8F9DB-1622-4694-B52F-F5ABFC812751}" srcOrd="20" destOrd="0" presId="urn:microsoft.com/office/officeart/2005/8/layout/vList2"/>
    <dgm:cxn modelId="{A8865787-9374-4A5E-A09F-CE2C1711C01D}" type="presParOf" srcId="{E12C5D22-B796-481D-961D-5BA51887B232}" destId="{E6ABE750-7C54-46B6-9028-1CB96D4A86C7}" srcOrd="21" destOrd="0" presId="urn:microsoft.com/office/officeart/2005/8/layout/vList2"/>
    <dgm:cxn modelId="{3F7CB380-002C-4771-9219-C361F5F20CB0}" type="presParOf" srcId="{E12C5D22-B796-481D-961D-5BA51887B232}" destId="{01501D64-0FF3-4D51-B6B4-0F43EC2274AB}" srcOrd="22" destOrd="0" presId="urn:microsoft.com/office/officeart/2005/8/layout/vList2"/>
    <dgm:cxn modelId="{CA274AFE-D84C-467D-8BE1-DD78FE8F685F}" type="presParOf" srcId="{E12C5D22-B796-481D-961D-5BA51887B232}" destId="{80F252FA-A406-4DF7-9972-F25CCF8867D0}" srcOrd="23" destOrd="0" presId="urn:microsoft.com/office/officeart/2005/8/layout/vList2"/>
    <dgm:cxn modelId="{67B1B345-47C8-4E6C-9A9B-93B08E26821C}" type="presParOf" srcId="{E12C5D22-B796-481D-961D-5BA51887B232}" destId="{636B99FD-433F-48F5-8DB6-117FB1FDEC1B}" srcOrd="24" destOrd="0" presId="urn:microsoft.com/office/officeart/2005/8/layout/vList2"/>
  </dgm:cxnLst>
  <dgm:bg>
    <a:solidFill>
      <a:schemeClr val="accent1">
        <a:lumMod val="25000"/>
      </a:schemeClr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EB2B8F6-7E7B-4BE3-8C0B-2D98D070EE3F}" type="doc">
      <dgm:prSet loTypeId="urn:microsoft.com/office/officeart/2005/8/layout/hProcess9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D5EF5FDC-EA3B-4BBA-B679-45F3C62E594C}">
      <dgm:prSet/>
      <dgm:spPr/>
      <dgm:t>
        <a:bodyPr/>
        <a:lstStyle/>
        <a:p>
          <a:pPr rtl="0"/>
          <a:r>
            <a:rPr lang="ru-RU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u="sng" dirty="0" err="1" smtClean="0"/>
            <a:t>подымахино.рф</a:t>
          </a:r>
          <a:endParaRPr lang="ru-RU" u="sng" dirty="0"/>
        </a:p>
      </dgm:t>
    </dgm:pt>
    <dgm:pt modelId="{B99B48C0-190A-474D-B362-86AD6C2BED82}" type="parTrans" cxnId="{34006D9A-96CF-4A00-AEEE-5FA8D5191240}">
      <dgm:prSet/>
      <dgm:spPr/>
      <dgm:t>
        <a:bodyPr/>
        <a:lstStyle/>
        <a:p>
          <a:endParaRPr lang="ru-RU"/>
        </a:p>
      </dgm:t>
    </dgm:pt>
    <dgm:pt modelId="{CCBC75BA-A282-4464-86E4-0A52113F5E71}" type="sibTrans" cxnId="{34006D9A-96CF-4A00-AEEE-5FA8D5191240}">
      <dgm:prSet/>
      <dgm:spPr/>
      <dgm:t>
        <a:bodyPr/>
        <a:lstStyle/>
        <a:p>
          <a:endParaRPr lang="ru-RU"/>
        </a:p>
      </dgm:t>
    </dgm:pt>
    <dgm:pt modelId="{AF07647C-61E5-48CA-9709-306EA2621780}" type="pres">
      <dgm:prSet presAssocID="{BEB2B8F6-7E7B-4BE3-8C0B-2D98D070EE3F}" presName="CompostProcess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1D557EF-2073-4675-9143-48F10004543B}" type="pres">
      <dgm:prSet presAssocID="{BEB2B8F6-7E7B-4BE3-8C0B-2D98D070EE3F}" presName="arrow" presStyleLbl="bgShp" presStyleIdx="0" presStyleCnt="1"/>
      <dgm:spPr/>
    </dgm:pt>
    <dgm:pt modelId="{8B2603AD-97F9-457F-B9DD-46FEA4FF046F}" type="pres">
      <dgm:prSet presAssocID="{BEB2B8F6-7E7B-4BE3-8C0B-2D98D070EE3F}" presName="linearProcess" presStyleCnt="0"/>
      <dgm:spPr/>
    </dgm:pt>
    <dgm:pt modelId="{C8697F9E-63AE-49EC-9869-1DC8CB338E8A}" type="pres">
      <dgm:prSet presAssocID="{D5EF5FDC-EA3B-4BBA-B679-45F3C62E594C}" presName="textNode" presStyleLbl="node1" presStyleIdx="0" presStyleCnt="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75F5FE3-8CD3-4B71-8A27-4AD43C503C92}" type="presOf" srcId="{D5EF5FDC-EA3B-4BBA-B679-45F3C62E594C}" destId="{C8697F9E-63AE-49EC-9869-1DC8CB338E8A}" srcOrd="0" destOrd="0" presId="urn:microsoft.com/office/officeart/2005/8/layout/hProcess9"/>
    <dgm:cxn modelId="{B1558DF7-AF98-448F-BE2F-7D7BF3E1669D}" type="presOf" srcId="{BEB2B8F6-7E7B-4BE3-8C0B-2D98D070EE3F}" destId="{AF07647C-61E5-48CA-9709-306EA2621780}" srcOrd="0" destOrd="0" presId="urn:microsoft.com/office/officeart/2005/8/layout/hProcess9"/>
    <dgm:cxn modelId="{34006D9A-96CF-4A00-AEEE-5FA8D5191240}" srcId="{BEB2B8F6-7E7B-4BE3-8C0B-2D98D070EE3F}" destId="{D5EF5FDC-EA3B-4BBA-B679-45F3C62E594C}" srcOrd="0" destOrd="0" parTransId="{B99B48C0-190A-474D-B362-86AD6C2BED82}" sibTransId="{CCBC75BA-A282-4464-86E4-0A52113F5E71}"/>
    <dgm:cxn modelId="{2821D4D5-6E99-488B-AA8A-5DA69FECDF10}" type="presParOf" srcId="{AF07647C-61E5-48CA-9709-306EA2621780}" destId="{81D557EF-2073-4675-9143-48F10004543B}" srcOrd="0" destOrd="0" presId="urn:microsoft.com/office/officeart/2005/8/layout/hProcess9"/>
    <dgm:cxn modelId="{1E714371-8B95-41BB-9655-BAA94D3952F9}" type="presParOf" srcId="{AF07647C-61E5-48CA-9709-306EA2621780}" destId="{8B2603AD-97F9-457F-B9DD-46FEA4FF046F}" srcOrd="1" destOrd="0" presId="urn:microsoft.com/office/officeart/2005/8/layout/hProcess9"/>
    <dgm:cxn modelId="{9C981965-7ECE-4D19-98B5-3742B612BA9C}" type="presParOf" srcId="{8B2603AD-97F9-457F-B9DD-46FEA4FF046F}" destId="{C8697F9E-63AE-49EC-9869-1DC8CB338E8A}" srcOrd="0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1508BA6-B31A-4D5D-BACC-6C5E3878A39C}" type="doc">
      <dgm:prSet loTypeId="urn:microsoft.com/office/officeart/2005/8/layout/target3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ACCD574-C818-43E1-AEEB-1590E104B0B7}">
      <dgm:prSet custT="1"/>
      <dgm:spPr/>
      <dgm:t>
        <a:bodyPr/>
        <a:lstStyle/>
        <a:p>
          <a:pPr rtl="0"/>
          <a:r>
            <a:rPr lang="ru-RU" sz="1100" b="1" u="sng" dirty="0" smtClean="0"/>
            <a:t>Информация для контактов</a:t>
          </a:r>
          <a:endParaRPr lang="ru-RU" sz="1100" dirty="0"/>
        </a:p>
      </dgm:t>
    </dgm:pt>
    <dgm:pt modelId="{A13E4B8D-9E6B-4BE0-ACC7-C89DD9D1EF4A}" type="parTrans" cxnId="{5D9E6EBC-B599-43D3-9C94-7772DBCD4364}">
      <dgm:prSet/>
      <dgm:spPr/>
      <dgm:t>
        <a:bodyPr/>
        <a:lstStyle/>
        <a:p>
          <a:endParaRPr lang="ru-RU"/>
        </a:p>
      </dgm:t>
    </dgm:pt>
    <dgm:pt modelId="{B1C7356C-F3D1-4360-B8A4-3575767E22C3}" type="sibTrans" cxnId="{5D9E6EBC-B599-43D3-9C94-7772DBCD4364}">
      <dgm:prSet/>
      <dgm:spPr/>
      <dgm:t>
        <a:bodyPr/>
        <a:lstStyle/>
        <a:p>
          <a:endParaRPr lang="ru-RU"/>
        </a:p>
      </dgm:t>
    </dgm:pt>
    <dgm:pt modelId="{9E8FF07B-4553-425B-BB5D-908D984CD900}">
      <dgm:prSet custT="1"/>
      <dgm:spPr/>
      <dgm:t>
        <a:bodyPr/>
        <a:lstStyle/>
        <a:p>
          <a:pPr rtl="0"/>
          <a:r>
            <a:rPr lang="ru-RU" sz="1100" dirty="0" smtClean="0"/>
            <a:t>Администрация Подымахинского сельского поселения </a:t>
          </a:r>
        </a:p>
        <a:p>
          <a:pPr rtl="0"/>
          <a:r>
            <a:rPr lang="ru-RU" sz="1100" dirty="0" err="1" smtClean="0"/>
            <a:t>Усть-Кутского</a:t>
          </a:r>
          <a:r>
            <a:rPr lang="ru-RU" sz="1100" dirty="0" smtClean="0"/>
            <a:t> муниципального района Иркутской области</a:t>
          </a:r>
          <a:endParaRPr lang="ru-RU" sz="1100" dirty="0"/>
        </a:p>
      </dgm:t>
    </dgm:pt>
    <dgm:pt modelId="{789E12A5-68B9-4C19-8A57-EF39F8A76DE8}" type="parTrans" cxnId="{9FE810CD-2FD4-49D8-953A-D1D2AA9DD910}">
      <dgm:prSet/>
      <dgm:spPr/>
      <dgm:t>
        <a:bodyPr/>
        <a:lstStyle/>
        <a:p>
          <a:endParaRPr lang="ru-RU"/>
        </a:p>
      </dgm:t>
    </dgm:pt>
    <dgm:pt modelId="{F67396E9-7FEC-4EC6-A09D-7B02312B3177}" type="sibTrans" cxnId="{9FE810CD-2FD4-49D8-953A-D1D2AA9DD910}">
      <dgm:prSet/>
      <dgm:spPr/>
      <dgm:t>
        <a:bodyPr/>
        <a:lstStyle/>
        <a:p>
          <a:endParaRPr lang="ru-RU"/>
        </a:p>
      </dgm:t>
    </dgm:pt>
    <dgm:pt modelId="{D7806DBD-7833-4325-95A3-8435EB4C1047}">
      <dgm:prSet/>
      <dgm:spPr/>
      <dgm:t>
        <a:bodyPr/>
        <a:lstStyle/>
        <a:p>
          <a:pPr rtl="0"/>
          <a:r>
            <a:rPr lang="ru-RU" smtClean="0"/>
            <a:t>Адрес: </a:t>
          </a:r>
          <a:r>
            <a:rPr lang="en-US" smtClean="0"/>
            <a:t>666775</a:t>
          </a:r>
          <a:r>
            <a:rPr lang="ru-RU" smtClean="0"/>
            <a:t>, Иркутская область, Усть-Кутский район, п.Казарки, ул.Мира, 1</a:t>
          </a:r>
          <a:endParaRPr lang="ru-RU"/>
        </a:p>
      </dgm:t>
    </dgm:pt>
    <dgm:pt modelId="{0E41F09B-6C32-455B-97A3-601094BC0C2B}" type="parTrans" cxnId="{87C18C7E-A0CD-4598-A000-AE31707EBA60}">
      <dgm:prSet/>
      <dgm:spPr/>
      <dgm:t>
        <a:bodyPr/>
        <a:lstStyle/>
        <a:p>
          <a:endParaRPr lang="ru-RU"/>
        </a:p>
      </dgm:t>
    </dgm:pt>
    <dgm:pt modelId="{0F55066C-E115-49E7-A672-2FD4513297CD}" type="sibTrans" cxnId="{87C18C7E-A0CD-4598-A000-AE31707EBA60}">
      <dgm:prSet/>
      <dgm:spPr/>
      <dgm:t>
        <a:bodyPr/>
        <a:lstStyle/>
        <a:p>
          <a:endParaRPr lang="ru-RU"/>
        </a:p>
      </dgm:t>
    </dgm:pt>
    <dgm:pt modelId="{E27918F8-3A88-4D8E-80DB-8A8CE8A51E7E}">
      <dgm:prSet/>
      <dgm:spPr/>
      <dgm:t>
        <a:bodyPr/>
        <a:lstStyle/>
        <a:p>
          <a:pPr rtl="0"/>
          <a:r>
            <a:rPr lang="ru-RU" dirty="0" smtClean="0"/>
            <a:t>тел.: 8 (39565) 79167, 8 (39565) 79105, </a:t>
          </a:r>
          <a:r>
            <a:rPr lang="en-US" dirty="0" smtClean="0"/>
            <a:t>e-mail: </a:t>
          </a:r>
          <a:r>
            <a:rPr lang="en-US" u="sng" dirty="0" smtClean="0">
              <a:hlinkClick xmlns:r="http://schemas.openxmlformats.org/officeDocument/2006/relationships" r:id="rId1"/>
            </a:rPr>
            <a:t>podymahino</a:t>
          </a:r>
          <a:r>
            <a:rPr lang="ru-RU" u="sng" dirty="0" smtClean="0">
              <a:hlinkClick xmlns:r="http://schemas.openxmlformats.org/officeDocument/2006/relationships" r:id="rId1"/>
            </a:rPr>
            <a:t>@mail.ru</a:t>
          </a:r>
          <a:endParaRPr lang="ru-RU" dirty="0"/>
        </a:p>
      </dgm:t>
    </dgm:pt>
    <dgm:pt modelId="{408BAC5D-5EA2-45F7-B385-6CE50E3B702B}" type="parTrans" cxnId="{D933B8CA-7AB5-4ECC-9427-0AC9B01A69A4}">
      <dgm:prSet/>
      <dgm:spPr/>
      <dgm:t>
        <a:bodyPr/>
        <a:lstStyle/>
        <a:p>
          <a:endParaRPr lang="ru-RU"/>
        </a:p>
      </dgm:t>
    </dgm:pt>
    <dgm:pt modelId="{519332B9-37E0-4456-A116-80AF3F264538}" type="sibTrans" cxnId="{D933B8CA-7AB5-4ECC-9427-0AC9B01A69A4}">
      <dgm:prSet/>
      <dgm:spPr/>
      <dgm:t>
        <a:bodyPr/>
        <a:lstStyle/>
        <a:p>
          <a:endParaRPr lang="ru-RU"/>
        </a:p>
      </dgm:t>
    </dgm:pt>
    <dgm:pt modelId="{59F433B1-F6F9-4C41-8E11-0014DEAABF97}">
      <dgm:prSet/>
      <dgm:spPr/>
      <dgm:t>
        <a:bodyPr/>
        <a:lstStyle/>
        <a:p>
          <a:pPr rtl="0"/>
          <a:r>
            <a:rPr lang="ru-RU" smtClean="0"/>
            <a:t>График работы:</a:t>
          </a:r>
          <a:endParaRPr lang="ru-RU"/>
        </a:p>
      </dgm:t>
    </dgm:pt>
    <dgm:pt modelId="{8DC2F040-2501-4F83-810A-E5D2574B192F}" type="parTrans" cxnId="{F13A4A79-2D46-4088-866C-22D27019F36D}">
      <dgm:prSet/>
      <dgm:spPr/>
      <dgm:t>
        <a:bodyPr/>
        <a:lstStyle/>
        <a:p>
          <a:endParaRPr lang="ru-RU"/>
        </a:p>
      </dgm:t>
    </dgm:pt>
    <dgm:pt modelId="{81D4422A-4049-4F3D-9E17-4DF2D87A8B89}" type="sibTrans" cxnId="{F13A4A79-2D46-4088-866C-22D27019F36D}">
      <dgm:prSet/>
      <dgm:spPr/>
      <dgm:t>
        <a:bodyPr/>
        <a:lstStyle/>
        <a:p>
          <a:endParaRPr lang="ru-RU"/>
        </a:p>
      </dgm:t>
    </dgm:pt>
    <dgm:pt modelId="{3550EF6A-CCCC-482F-A9EC-21885F076835}">
      <dgm:prSet/>
      <dgm:spPr/>
      <dgm:t>
        <a:bodyPr/>
        <a:lstStyle/>
        <a:p>
          <a:pPr rtl="0"/>
          <a:r>
            <a:rPr lang="ru-RU" dirty="0" smtClean="0"/>
            <a:t>ПН - с </a:t>
          </a:r>
          <a:r>
            <a:rPr lang="en-US" dirty="0" smtClean="0"/>
            <a:t>9</a:t>
          </a:r>
          <a:r>
            <a:rPr lang="ru-RU" dirty="0" smtClean="0"/>
            <a:t>:00 до 18:00        ВТ-ПТ - с </a:t>
          </a:r>
          <a:r>
            <a:rPr lang="en-US" dirty="0" smtClean="0"/>
            <a:t>9</a:t>
          </a:r>
          <a:r>
            <a:rPr lang="ru-RU" dirty="0" smtClean="0"/>
            <a:t>:00 до 17:00 </a:t>
          </a:r>
          <a:endParaRPr lang="ru-RU" dirty="0"/>
        </a:p>
      </dgm:t>
    </dgm:pt>
    <dgm:pt modelId="{D593D1EB-4CED-4FD0-8695-C6064E170079}" type="parTrans" cxnId="{E9D45E9F-3D14-4154-9C1C-D4511523E033}">
      <dgm:prSet/>
      <dgm:spPr/>
      <dgm:t>
        <a:bodyPr/>
        <a:lstStyle/>
        <a:p>
          <a:endParaRPr lang="ru-RU"/>
        </a:p>
      </dgm:t>
    </dgm:pt>
    <dgm:pt modelId="{BB67350F-CD4E-4092-8267-4D7EA7F311F9}" type="sibTrans" cxnId="{E9D45E9F-3D14-4154-9C1C-D4511523E033}">
      <dgm:prSet/>
      <dgm:spPr/>
      <dgm:t>
        <a:bodyPr/>
        <a:lstStyle/>
        <a:p>
          <a:endParaRPr lang="ru-RU"/>
        </a:p>
      </dgm:t>
    </dgm:pt>
    <dgm:pt modelId="{B721C16B-9F2F-44BC-A169-333521C32D68}">
      <dgm:prSet/>
      <dgm:spPr/>
      <dgm:t>
        <a:bodyPr/>
        <a:lstStyle/>
        <a:p>
          <a:pPr rtl="0"/>
          <a:r>
            <a:rPr lang="ru-RU" dirty="0" smtClean="0"/>
            <a:t>перерыв на обед с 1</a:t>
          </a:r>
          <a:r>
            <a:rPr lang="en-US" dirty="0" smtClean="0"/>
            <a:t>3</a:t>
          </a:r>
          <a:r>
            <a:rPr lang="ru-RU" dirty="0" smtClean="0"/>
            <a:t>:00 до 1</a:t>
          </a:r>
          <a:r>
            <a:rPr lang="en-US" dirty="0" smtClean="0"/>
            <a:t>4</a:t>
          </a:r>
          <a:r>
            <a:rPr lang="ru-RU" smtClean="0"/>
            <a:t>:00             </a:t>
          </a:r>
          <a:r>
            <a:rPr lang="ru-RU" dirty="0" smtClean="0"/>
            <a:t>СБ-ВС - выходной</a:t>
          </a:r>
          <a:endParaRPr lang="ru-RU" dirty="0"/>
        </a:p>
      </dgm:t>
    </dgm:pt>
    <dgm:pt modelId="{C3E7BF90-3FEA-4A2F-A2CB-800359254890}" type="parTrans" cxnId="{43D26604-CBB8-4E22-A4AC-22CE23C6A1A2}">
      <dgm:prSet/>
      <dgm:spPr/>
      <dgm:t>
        <a:bodyPr/>
        <a:lstStyle/>
        <a:p>
          <a:endParaRPr lang="ru-RU"/>
        </a:p>
      </dgm:t>
    </dgm:pt>
    <dgm:pt modelId="{89AE273B-F643-4322-9E3F-41FD84631594}" type="sibTrans" cxnId="{43D26604-CBB8-4E22-A4AC-22CE23C6A1A2}">
      <dgm:prSet/>
      <dgm:spPr/>
      <dgm:t>
        <a:bodyPr/>
        <a:lstStyle/>
        <a:p>
          <a:endParaRPr lang="ru-RU"/>
        </a:p>
      </dgm:t>
    </dgm:pt>
    <dgm:pt modelId="{9A3A4A3F-FFAD-4B28-B92C-4F1EB4A3B783}" type="pres">
      <dgm:prSet presAssocID="{51508BA6-B31A-4D5D-BACC-6C5E3878A39C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782C830F-8160-426E-8BD2-666744A6196F}" type="pres">
      <dgm:prSet presAssocID="{0ACCD574-C818-43E1-AEEB-1590E104B0B7}" presName="circle1" presStyleLbl="node1" presStyleIdx="0" presStyleCnt="7"/>
      <dgm:spPr/>
    </dgm:pt>
    <dgm:pt modelId="{CD2CF14E-A0EF-4774-AC4E-1CDB8A3A5722}" type="pres">
      <dgm:prSet presAssocID="{0ACCD574-C818-43E1-AEEB-1590E104B0B7}" presName="space" presStyleCnt="0"/>
      <dgm:spPr/>
    </dgm:pt>
    <dgm:pt modelId="{0CA9A2EC-4D3F-422F-A246-01EA4D629228}" type="pres">
      <dgm:prSet presAssocID="{0ACCD574-C818-43E1-AEEB-1590E104B0B7}" presName="rect1" presStyleLbl="alignAcc1" presStyleIdx="0" presStyleCnt="7"/>
      <dgm:spPr/>
      <dgm:t>
        <a:bodyPr/>
        <a:lstStyle/>
        <a:p>
          <a:endParaRPr lang="ru-RU"/>
        </a:p>
      </dgm:t>
    </dgm:pt>
    <dgm:pt modelId="{1941D102-5AD2-4AC6-BBAE-D8297A6D7ED6}" type="pres">
      <dgm:prSet presAssocID="{9E8FF07B-4553-425B-BB5D-908D984CD900}" presName="vertSpace2" presStyleLbl="node1" presStyleIdx="0" presStyleCnt="7"/>
      <dgm:spPr/>
    </dgm:pt>
    <dgm:pt modelId="{A112CDCE-8414-4601-A887-33F3F78371CB}" type="pres">
      <dgm:prSet presAssocID="{9E8FF07B-4553-425B-BB5D-908D984CD900}" presName="circle2" presStyleLbl="node1" presStyleIdx="1" presStyleCnt="7"/>
      <dgm:spPr/>
    </dgm:pt>
    <dgm:pt modelId="{9BD67337-47F4-4CF3-9848-DE00BEC64E78}" type="pres">
      <dgm:prSet presAssocID="{9E8FF07B-4553-425B-BB5D-908D984CD900}" presName="rect2" presStyleLbl="alignAcc1" presStyleIdx="1" presStyleCnt="7"/>
      <dgm:spPr/>
      <dgm:t>
        <a:bodyPr/>
        <a:lstStyle/>
        <a:p>
          <a:endParaRPr lang="ru-RU"/>
        </a:p>
      </dgm:t>
    </dgm:pt>
    <dgm:pt modelId="{400D8CA6-AD3F-46CB-BE03-D2E8FACB5FAD}" type="pres">
      <dgm:prSet presAssocID="{D7806DBD-7833-4325-95A3-8435EB4C1047}" presName="vertSpace3" presStyleLbl="node1" presStyleIdx="1" presStyleCnt="7"/>
      <dgm:spPr/>
    </dgm:pt>
    <dgm:pt modelId="{F017CDBE-B1EC-4FA0-8CD1-56CB50EB05A9}" type="pres">
      <dgm:prSet presAssocID="{D7806DBD-7833-4325-95A3-8435EB4C1047}" presName="circle3" presStyleLbl="node1" presStyleIdx="2" presStyleCnt="7"/>
      <dgm:spPr/>
    </dgm:pt>
    <dgm:pt modelId="{93829AD5-62CA-4689-8827-26C495130C85}" type="pres">
      <dgm:prSet presAssocID="{D7806DBD-7833-4325-95A3-8435EB4C1047}" presName="rect3" presStyleLbl="alignAcc1" presStyleIdx="2" presStyleCnt="7"/>
      <dgm:spPr/>
      <dgm:t>
        <a:bodyPr/>
        <a:lstStyle/>
        <a:p>
          <a:endParaRPr lang="ru-RU"/>
        </a:p>
      </dgm:t>
    </dgm:pt>
    <dgm:pt modelId="{70A0F419-5BAF-4DA5-B260-4D95460097A9}" type="pres">
      <dgm:prSet presAssocID="{E27918F8-3A88-4D8E-80DB-8A8CE8A51E7E}" presName="vertSpace4" presStyleLbl="node1" presStyleIdx="2" presStyleCnt="7"/>
      <dgm:spPr/>
    </dgm:pt>
    <dgm:pt modelId="{C82444A7-0E08-4BD4-81BE-D4159F89D5B8}" type="pres">
      <dgm:prSet presAssocID="{E27918F8-3A88-4D8E-80DB-8A8CE8A51E7E}" presName="circle4" presStyleLbl="node1" presStyleIdx="3" presStyleCnt="7"/>
      <dgm:spPr/>
    </dgm:pt>
    <dgm:pt modelId="{3816D644-C74D-43FB-BAD3-D6EF60CAB662}" type="pres">
      <dgm:prSet presAssocID="{E27918F8-3A88-4D8E-80DB-8A8CE8A51E7E}" presName="rect4" presStyleLbl="alignAcc1" presStyleIdx="3" presStyleCnt="7"/>
      <dgm:spPr/>
      <dgm:t>
        <a:bodyPr/>
        <a:lstStyle/>
        <a:p>
          <a:endParaRPr lang="ru-RU"/>
        </a:p>
      </dgm:t>
    </dgm:pt>
    <dgm:pt modelId="{C147C371-B243-4068-8E46-2FB629DA7446}" type="pres">
      <dgm:prSet presAssocID="{59F433B1-F6F9-4C41-8E11-0014DEAABF97}" presName="vertSpace5" presStyleLbl="node1" presStyleIdx="3" presStyleCnt="7"/>
      <dgm:spPr/>
    </dgm:pt>
    <dgm:pt modelId="{17D73CB0-7D6B-4B17-97CE-000DE1D21A4F}" type="pres">
      <dgm:prSet presAssocID="{59F433B1-F6F9-4C41-8E11-0014DEAABF97}" presName="circle5" presStyleLbl="node1" presStyleIdx="4" presStyleCnt="7"/>
      <dgm:spPr/>
    </dgm:pt>
    <dgm:pt modelId="{351091C6-472C-4F32-A737-7471825AC256}" type="pres">
      <dgm:prSet presAssocID="{59F433B1-F6F9-4C41-8E11-0014DEAABF97}" presName="rect5" presStyleLbl="alignAcc1" presStyleIdx="4" presStyleCnt="7"/>
      <dgm:spPr/>
      <dgm:t>
        <a:bodyPr/>
        <a:lstStyle/>
        <a:p>
          <a:endParaRPr lang="ru-RU"/>
        </a:p>
      </dgm:t>
    </dgm:pt>
    <dgm:pt modelId="{ED7A37E6-B87C-4745-A169-C10D6A2A1844}" type="pres">
      <dgm:prSet presAssocID="{3550EF6A-CCCC-482F-A9EC-21885F076835}" presName="vertSpace6" presStyleLbl="node1" presStyleIdx="4" presStyleCnt="7"/>
      <dgm:spPr/>
    </dgm:pt>
    <dgm:pt modelId="{07E43FF4-9378-42F2-88DD-29FA9D14B28D}" type="pres">
      <dgm:prSet presAssocID="{3550EF6A-CCCC-482F-A9EC-21885F076835}" presName="circle6" presStyleLbl="node1" presStyleIdx="5" presStyleCnt="7"/>
      <dgm:spPr/>
    </dgm:pt>
    <dgm:pt modelId="{34BDF5E3-A3EF-4942-BE4A-638DD3074B1E}" type="pres">
      <dgm:prSet presAssocID="{3550EF6A-CCCC-482F-A9EC-21885F076835}" presName="rect6" presStyleLbl="alignAcc1" presStyleIdx="5" presStyleCnt="7"/>
      <dgm:spPr/>
      <dgm:t>
        <a:bodyPr/>
        <a:lstStyle/>
        <a:p>
          <a:endParaRPr lang="ru-RU"/>
        </a:p>
      </dgm:t>
    </dgm:pt>
    <dgm:pt modelId="{D5622162-1B2E-4917-A765-A6278B3071B2}" type="pres">
      <dgm:prSet presAssocID="{B721C16B-9F2F-44BC-A169-333521C32D68}" presName="vertSpace7" presStyleLbl="node1" presStyleIdx="5" presStyleCnt="7"/>
      <dgm:spPr/>
    </dgm:pt>
    <dgm:pt modelId="{ECC9F066-C49A-4BDC-9221-DF3E935815E1}" type="pres">
      <dgm:prSet presAssocID="{B721C16B-9F2F-44BC-A169-333521C32D68}" presName="circle7" presStyleLbl="node1" presStyleIdx="6" presStyleCnt="7"/>
      <dgm:spPr/>
    </dgm:pt>
    <dgm:pt modelId="{BF4CF2DC-86A9-4AE3-B1EE-BF41761F5761}" type="pres">
      <dgm:prSet presAssocID="{B721C16B-9F2F-44BC-A169-333521C32D68}" presName="rect7" presStyleLbl="alignAcc1" presStyleIdx="6" presStyleCnt="7"/>
      <dgm:spPr/>
      <dgm:t>
        <a:bodyPr/>
        <a:lstStyle/>
        <a:p>
          <a:endParaRPr lang="ru-RU"/>
        </a:p>
      </dgm:t>
    </dgm:pt>
    <dgm:pt modelId="{5FD1F3CC-7B20-4E8D-B169-4CD6FC3C7315}" type="pres">
      <dgm:prSet presAssocID="{0ACCD574-C818-43E1-AEEB-1590E104B0B7}" presName="rect1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1BC0856-D406-4F7E-904E-17A20E5C94FE}" type="pres">
      <dgm:prSet presAssocID="{9E8FF07B-4553-425B-BB5D-908D984CD900}" presName="rect2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7028B14-F953-4E8B-BBB1-9B94961790DF}" type="pres">
      <dgm:prSet presAssocID="{D7806DBD-7833-4325-95A3-8435EB4C1047}" presName="rect3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CCB303-1BB7-4B81-829E-C9E0DBF9A8B8}" type="pres">
      <dgm:prSet presAssocID="{E27918F8-3A88-4D8E-80DB-8A8CE8A51E7E}" presName="rect4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36AD0A0-E56A-4C52-99FA-3217C03DD893}" type="pres">
      <dgm:prSet presAssocID="{59F433B1-F6F9-4C41-8E11-0014DEAABF97}" presName="rect5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DBC9E06-9E51-480D-9809-2BB89580191F}" type="pres">
      <dgm:prSet presAssocID="{3550EF6A-CCCC-482F-A9EC-21885F076835}" presName="rect6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97AA3A6-3ACA-4BDB-AD48-6A732E73036E}" type="pres">
      <dgm:prSet presAssocID="{B721C16B-9F2F-44BC-A169-333521C32D68}" presName="rect7ParTxNoCh" presStyleLbl="alignAcc1" presStyleIdx="6" presStyleCnt="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79FB5A43-536C-4FB6-8140-D8373945BE3E}" type="presOf" srcId="{51508BA6-B31A-4D5D-BACC-6C5E3878A39C}" destId="{9A3A4A3F-FFAD-4B28-B92C-4F1EB4A3B783}" srcOrd="0" destOrd="0" presId="urn:microsoft.com/office/officeart/2005/8/layout/target3"/>
    <dgm:cxn modelId="{E9D45E9F-3D14-4154-9C1C-D4511523E033}" srcId="{51508BA6-B31A-4D5D-BACC-6C5E3878A39C}" destId="{3550EF6A-CCCC-482F-A9EC-21885F076835}" srcOrd="5" destOrd="0" parTransId="{D593D1EB-4CED-4FD0-8695-C6064E170079}" sibTransId="{BB67350F-CD4E-4092-8267-4D7EA7F311F9}"/>
    <dgm:cxn modelId="{32CA579F-FAD0-402C-B2C2-8C31538E7D73}" type="presOf" srcId="{9E8FF07B-4553-425B-BB5D-908D984CD900}" destId="{9BD67337-47F4-4CF3-9848-DE00BEC64E78}" srcOrd="0" destOrd="0" presId="urn:microsoft.com/office/officeart/2005/8/layout/target3"/>
    <dgm:cxn modelId="{87C18C7E-A0CD-4598-A000-AE31707EBA60}" srcId="{51508BA6-B31A-4D5D-BACC-6C5E3878A39C}" destId="{D7806DBD-7833-4325-95A3-8435EB4C1047}" srcOrd="2" destOrd="0" parTransId="{0E41F09B-6C32-455B-97A3-601094BC0C2B}" sibTransId="{0F55066C-E115-49E7-A672-2FD4513297CD}"/>
    <dgm:cxn modelId="{43D26604-CBB8-4E22-A4AC-22CE23C6A1A2}" srcId="{51508BA6-B31A-4D5D-BACC-6C5E3878A39C}" destId="{B721C16B-9F2F-44BC-A169-333521C32D68}" srcOrd="6" destOrd="0" parTransId="{C3E7BF90-3FEA-4A2F-A2CB-800359254890}" sibTransId="{89AE273B-F643-4322-9E3F-41FD84631594}"/>
    <dgm:cxn modelId="{5D9E6EBC-B599-43D3-9C94-7772DBCD4364}" srcId="{51508BA6-B31A-4D5D-BACC-6C5E3878A39C}" destId="{0ACCD574-C818-43E1-AEEB-1590E104B0B7}" srcOrd="0" destOrd="0" parTransId="{A13E4B8D-9E6B-4BE0-ACC7-C89DD9D1EF4A}" sibTransId="{B1C7356C-F3D1-4360-B8A4-3575767E22C3}"/>
    <dgm:cxn modelId="{D933B8CA-7AB5-4ECC-9427-0AC9B01A69A4}" srcId="{51508BA6-B31A-4D5D-BACC-6C5E3878A39C}" destId="{E27918F8-3A88-4D8E-80DB-8A8CE8A51E7E}" srcOrd="3" destOrd="0" parTransId="{408BAC5D-5EA2-45F7-B385-6CE50E3B702B}" sibTransId="{519332B9-37E0-4456-A116-80AF3F264538}"/>
    <dgm:cxn modelId="{9FE810CD-2FD4-49D8-953A-D1D2AA9DD910}" srcId="{51508BA6-B31A-4D5D-BACC-6C5E3878A39C}" destId="{9E8FF07B-4553-425B-BB5D-908D984CD900}" srcOrd="1" destOrd="0" parTransId="{789E12A5-68B9-4C19-8A57-EF39F8A76DE8}" sibTransId="{F67396E9-7FEC-4EC6-A09D-7B02312B3177}"/>
    <dgm:cxn modelId="{CD3EBFC8-F7B5-4DE6-B321-D6ED6078B992}" type="presOf" srcId="{B721C16B-9F2F-44BC-A169-333521C32D68}" destId="{BF4CF2DC-86A9-4AE3-B1EE-BF41761F5761}" srcOrd="0" destOrd="0" presId="urn:microsoft.com/office/officeart/2005/8/layout/target3"/>
    <dgm:cxn modelId="{0C530F87-3164-4511-A572-2941DBD69526}" type="presOf" srcId="{B721C16B-9F2F-44BC-A169-333521C32D68}" destId="{C97AA3A6-3ACA-4BDB-AD48-6A732E73036E}" srcOrd="1" destOrd="0" presId="urn:microsoft.com/office/officeart/2005/8/layout/target3"/>
    <dgm:cxn modelId="{A44E8297-E0C6-4F47-A28C-4DC57FEA87C9}" type="presOf" srcId="{9E8FF07B-4553-425B-BB5D-908D984CD900}" destId="{51BC0856-D406-4F7E-904E-17A20E5C94FE}" srcOrd="1" destOrd="0" presId="urn:microsoft.com/office/officeart/2005/8/layout/target3"/>
    <dgm:cxn modelId="{8244DE24-138F-4EFF-9663-B3CF2B6FF812}" type="presOf" srcId="{E27918F8-3A88-4D8E-80DB-8A8CE8A51E7E}" destId="{3816D644-C74D-43FB-BAD3-D6EF60CAB662}" srcOrd="0" destOrd="0" presId="urn:microsoft.com/office/officeart/2005/8/layout/target3"/>
    <dgm:cxn modelId="{17BBCB6E-FB42-4FA0-9077-B21C81E5E5CB}" type="presOf" srcId="{0ACCD574-C818-43E1-AEEB-1590E104B0B7}" destId="{0CA9A2EC-4D3F-422F-A246-01EA4D629228}" srcOrd="0" destOrd="0" presId="urn:microsoft.com/office/officeart/2005/8/layout/target3"/>
    <dgm:cxn modelId="{F13A4A79-2D46-4088-866C-22D27019F36D}" srcId="{51508BA6-B31A-4D5D-BACC-6C5E3878A39C}" destId="{59F433B1-F6F9-4C41-8E11-0014DEAABF97}" srcOrd="4" destOrd="0" parTransId="{8DC2F040-2501-4F83-810A-E5D2574B192F}" sibTransId="{81D4422A-4049-4F3D-9E17-4DF2D87A8B89}"/>
    <dgm:cxn modelId="{331C928A-CDCC-4644-82F8-CC91D9CD13FB}" type="presOf" srcId="{3550EF6A-CCCC-482F-A9EC-21885F076835}" destId="{34BDF5E3-A3EF-4942-BE4A-638DD3074B1E}" srcOrd="0" destOrd="0" presId="urn:microsoft.com/office/officeart/2005/8/layout/target3"/>
    <dgm:cxn modelId="{07A18C81-F5F5-47BE-A2CD-F54D10862E2D}" type="presOf" srcId="{59F433B1-F6F9-4C41-8E11-0014DEAABF97}" destId="{C36AD0A0-E56A-4C52-99FA-3217C03DD893}" srcOrd="1" destOrd="0" presId="urn:microsoft.com/office/officeart/2005/8/layout/target3"/>
    <dgm:cxn modelId="{E06E86CE-9C82-42FF-BAF2-A7CC1C7D264E}" type="presOf" srcId="{3550EF6A-CCCC-482F-A9EC-21885F076835}" destId="{DDBC9E06-9E51-480D-9809-2BB89580191F}" srcOrd="1" destOrd="0" presId="urn:microsoft.com/office/officeart/2005/8/layout/target3"/>
    <dgm:cxn modelId="{67C32F85-01A4-4CA0-8879-DDEB41C25F78}" type="presOf" srcId="{D7806DBD-7833-4325-95A3-8435EB4C1047}" destId="{E7028B14-F953-4E8B-BBB1-9B94961790DF}" srcOrd="1" destOrd="0" presId="urn:microsoft.com/office/officeart/2005/8/layout/target3"/>
    <dgm:cxn modelId="{B688A54A-0A54-4C86-9FF9-F795F041A10A}" type="presOf" srcId="{D7806DBD-7833-4325-95A3-8435EB4C1047}" destId="{93829AD5-62CA-4689-8827-26C495130C85}" srcOrd="0" destOrd="0" presId="urn:microsoft.com/office/officeart/2005/8/layout/target3"/>
    <dgm:cxn modelId="{B809BA7E-6295-4569-922E-12B2E143804C}" type="presOf" srcId="{59F433B1-F6F9-4C41-8E11-0014DEAABF97}" destId="{351091C6-472C-4F32-A737-7471825AC256}" srcOrd="0" destOrd="0" presId="urn:microsoft.com/office/officeart/2005/8/layout/target3"/>
    <dgm:cxn modelId="{7F2A4C11-FC6B-4F67-A81B-02F0FAFD2B35}" type="presOf" srcId="{E27918F8-3A88-4D8E-80DB-8A8CE8A51E7E}" destId="{79CCB303-1BB7-4B81-829E-C9E0DBF9A8B8}" srcOrd="1" destOrd="0" presId="urn:microsoft.com/office/officeart/2005/8/layout/target3"/>
    <dgm:cxn modelId="{D71893EF-180C-486A-95C2-DAD49952D9F6}" type="presOf" srcId="{0ACCD574-C818-43E1-AEEB-1590E104B0B7}" destId="{5FD1F3CC-7B20-4E8D-B169-4CD6FC3C7315}" srcOrd="1" destOrd="0" presId="urn:microsoft.com/office/officeart/2005/8/layout/target3"/>
    <dgm:cxn modelId="{9F3E98B8-319F-43D9-B0A8-EAC48EC067FF}" type="presParOf" srcId="{9A3A4A3F-FFAD-4B28-B92C-4F1EB4A3B783}" destId="{782C830F-8160-426E-8BD2-666744A6196F}" srcOrd="0" destOrd="0" presId="urn:microsoft.com/office/officeart/2005/8/layout/target3"/>
    <dgm:cxn modelId="{0861CC7A-CE37-40AF-A6E1-41801940338C}" type="presParOf" srcId="{9A3A4A3F-FFAD-4B28-B92C-4F1EB4A3B783}" destId="{CD2CF14E-A0EF-4774-AC4E-1CDB8A3A5722}" srcOrd="1" destOrd="0" presId="urn:microsoft.com/office/officeart/2005/8/layout/target3"/>
    <dgm:cxn modelId="{B5C7C91A-39B7-49F1-8FAE-F8DAAF7D317F}" type="presParOf" srcId="{9A3A4A3F-FFAD-4B28-B92C-4F1EB4A3B783}" destId="{0CA9A2EC-4D3F-422F-A246-01EA4D629228}" srcOrd="2" destOrd="0" presId="urn:microsoft.com/office/officeart/2005/8/layout/target3"/>
    <dgm:cxn modelId="{FE3E410E-35B0-4DDE-99CB-C2B13FDE34AB}" type="presParOf" srcId="{9A3A4A3F-FFAD-4B28-B92C-4F1EB4A3B783}" destId="{1941D102-5AD2-4AC6-BBAE-D8297A6D7ED6}" srcOrd="3" destOrd="0" presId="urn:microsoft.com/office/officeart/2005/8/layout/target3"/>
    <dgm:cxn modelId="{6E323F01-6A82-41D1-8F97-C51DFA6A6A0A}" type="presParOf" srcId="{9A3A4A3F-FFAD-4B28-B92C-4F1EB4A3B783}" destId="{A112CDCE-8414-4601-A887-33F3F78371CB}" srcOrd="4" destOrd="0" presId="urn:microsoft.com/office/officeart/2005/8/layout/target3"/>
    <dgm:cxn modelId="{CD1D313C-45A1-4A50-B0FC-D26256D17344}" type="presParOf" srcId="{9A3A4A3F-FFAD-4B28-B92C-4F1EB4A3B783}" destId="{9BD67337-47F4-4CF3-9848-DE00BEC64E78}" srcOrd="5" destOrd="0" presId="urn:microsoft.com/office/officeart/2005/8/layout/target3"/>
    <dgm:cxn modelId="{915AC959-C8B9-4F27-B57A-E1305AC519AE}" type="presParOf" srcId="{9A3A4A3F-FFAD-4B28-B92C-4F1EB4A3B783}" destId="{400D8CA6-AD3F-46CB-BE03-D2E8FACB5FAD}" srcOrd="6" destOrd="0" presId="urn:microsoft.com/office/officeart/2005/8/layout/target3"/>
    <dgm:cxn modelId="{CCCA00C6-E7CC-4E7B-B4A7-F00F6C40D3E5}" type="presParOf" srcId="{9A3A4A3F-FFAD-4B28-B92C-4F1EB4A3B783}" destId="{F017CDBE-B1EC-4FA0-8CD1-56CB50EB05A9}" srcOrd="7" destOrd="0" presId="urn:microsoft.com/office/officeart/2005/8/layout/target3"/>
    <dgm:cxn modelId="{04FC73FF-434A-4C9A-9FF1-96F30272F9DF}" type="presParOf" srcId="{9A3A4A3F-FFAD-4B28-B92C-4F1EB4A3B783}" destId="{93829AD5-62CA-4689-8827-26C495130C85}" srcOrd="8" destOrd="0" presId="urn:microsoft.com/office/officeart/2005/8/layout/target3"/>
    <dgm:cxn modelId="{A72610D2-38A0-4663-BE88-F2B57B043A27}" type="presParOf" srcId="{9A3A4A3F-FFAD-4B28-B92C-4F1EB4A3B783}" destId="{70A0F419-5BAF-4DA5-B260-4D95460097A9}" srcOrd="9" destOrd="0" presId="urn:microsoft.com/office/officeart/2005/8/layout/target3"/>
    <dgm:cxn modelId="{F12B5534-085E-43AD-AECE-A70F5B4061D5}" type="presParOf" srcId="{9A3A4A3F-FFAD-4B28-B92C-4F1EB4A3B783}" destId="{C82444A7-0E08-4BD4-81BE-D4159F89D5B8}" srcOrd="10" destOrd="0" presId="urn:microsoft.com/office/officeart/2005/8/layout/target3"/>
    <dgm:cxn modelId="{5E24804B-FCB7-45AB-B47D-079685E9AA06}" type="presParOf" srcId="{9A3A4A3F-FFAD-4B28-B92C-4F1EB4A3B783}" destId="{3816D644-C74D-43FB-BAD3-D6EF60CAB662}" srcOrd="11" destOrd="0" presId="urn:microsoft.com/office/officeart/2005/8/layout/target3"/>
    <dgm:cxn modelId="{2BF68050-F950-4882-A1FF-14DCA975E114}" type="presParOf" srcId="{9A3A4A3F-FFAD-4B28-B92C-4F1EB4A3B783}" destId="{C147C371-B243-4068-8E46-2FB629DA7446}" srcOrd="12" destOrd="0" presId="urn:microsoft.com/office/officeart/2005/8/layout/target3"/>
    <dgm:cxn modelId="{8FEBE1A1-FF9F-4D23-B8BF-FE56F82E07C6}" type="presParOf" srcId="{9A3A4A3F-FFAD-4B28-B92C-4F1EB4A3B783}" destId="{17D73CB0-7D6B-4B17-97CE-000DE1D21A4F}" srcOrd="13" destOrd="0" presId="urn:microsoft.com/office/officeart/2005/8/layout/target3"/>
    <dgm:cxn modelId="{90D7ACAD-8964-44F8-B0A0-5DC2288C5BBB}" type="presParOf" srcId="{9A3A4A3F-FFAD-4B28-B92C-4F1EB4A3B783}" destId="{351091C6-472C-4F32-A737-7471825AC256}" srcOrd="14" destOrd="0" presId="urn:microsoft.com/office/officeart/2005/8/layout/target3"/>
    <dgm:cxn modelId="{123FB7B4-36FD-4BE2-A159-F523C676D489}" type="presParOf" srcId="{9A3A4A3F-FFAD-4B28-B92C-4F1EB4A3B783}" destId="{ED7A37E6-B87C-4745-A169-C10D6A2A1844}" srcOrd="15" destOrd="0" presId="urn:microsoft.com/office/officeart/2005/8/layout/target3"/>
    <dgm:cxn modelId="{CD6BC5EA-39B3-423A-AD8F-33CFAF563AE2}" type="presParOf" srcId="{9A3A4A3F-FFAD-4B28-B92C-4F1EB4A3B783}" destId="{07E43FF4-9378-42F2-88DD-29FA9D14B28D}" srcOrd="16" destOrd="0" presId="urn:microsoft.com/office/officeart/2005/8/layout/target3"/>
    <dgm:cxn modelId="{F49BDC05-B2E7-4331-BBDC-A067E1F63A21}" type="presParOf" srcId="{9A3A4A3F-FFAD-4B28-B92C-4F1EB4A3B783}" destId="{34BDF5E3-A3EF-4942-BE4A-638DD3074B1E}" srcOrd="17" destOrd="0" presId="urn:microsoft.com/office/officeart/2005/8/layout/target3"/>
    <dgm:cxn modelId="{2EA90649-7226-4CDD-A458-2FC94A4B2A2B}" type="presParOf" srcId="{9A3A4A3F-FFAD-4B28-B92C-4F1EB4A3B783}" destId="{D5622162-1B2E-4917-A765-A6278B3071B2}" srcOrd="18" destOrd="0" presId="urn:microsoft.com/office/officeart/2005/8/layout/target3"/>
    <dgm:cxn modelId="{E2619EDE-4FCE-48E2-A438-F3566616F033}" type="presParOf" srcId="{9A3A4A3F-FFAD-4B28-B92C-4F1EB4A3B783}" destId="{ECC9F066-C49A-4BDC-9221-DF3E935815E1}" srcOrd="19" destOrd="0" presId="urn:microsoft.com/office/officeart/2005/8/layout/target3"/>
    <dgm:cxn modelId="{1ACB9683-1B74-49F3-BF25-C05B2D5DFD5F}" type="presParOf" srcId="{9A3A4A3F-FFAD-4B28-B92C-4F1EB4A3B783}" destId="{BF4CF2DC-86A9-4AE3-B1EE-BF41761F5761}" srcOrd="20" destOrd="0" presId="urn:microsoft.com/office/officeart/2005/8/layout/target3"/>
    <dgm:cxn modelId="{09AA63BE-62BC-4CD8-AC10-5D1B246FA47E}" type="presParOf" srcId="{9A3A4A3F-FFAD-4B28-B92C-4F1EB4A3B783}" destId="{5FD1F3CC-7B20-4E8D-B169-4CD6FC3C7315}" srcOrd="21" destOrd="0" presId="urn:microsoft.com/office/officeart/2005/8/layout/target3"/>
    <dgm:cxn modelId="{16B2D6B6-2C37-4B18-829D-30652CD22216}" type="presParOf" srcId="{9A3A4A3F-FFAD-4B28-B92C-4F1EB4A3B783}" destId="{51BC0856-D406-4F7E-904E-17A20E5C94FE}" srcOrd="22" destOrd="0" presId="urn:microsoft.com/office/officeart/2005/8/layout/target3"/>
    <dgm:cxn modelId="{91150474-070E-43C8-BC89-F034379557C8}" type="presParOf" srcId="{9A3A4A3F-FFAD-4B28-B92C-4F1EB4A3B783}" destId="{E7028B14-F953-4E8B-BBB1-9B94961790DF}" srcOrd="23" destOrd="0" presId="urn:microsoft.com/office/officeart/2005/8/layout/target3"/>
    <dgm:cxn modelId="{546ED125-911D-4E89-BE72-7CBEC031F8DC}" type="presParOf" srcId="{9A3A4A3F-FFAD-4B28-B92C-4F1EB4A3B783}" destId="{79CCB303-1BB7-4B81-829E-C9E0DBF9A8B8}" srcOrd="24" destOrd="0" presId="urn:microsoft.com/office/officeart/2005/8/layout/target3"/>
    <dgm:cxn modelId="{365881E2-A384-47B5-A52A-3CAAD32C3D1B}" type="presParOf" srcId="{9A3A4A3F-FFAD-4B28-B92C-4F1EB4A3B783}" destId="{C36AD0A0-E56A-4C52-99FA-3217C03DD893}" srcOrd="25" destOrd="0" presId="urn:microsoft.com/office/officeart/2005/8/layout/target3"/>
    <dgm:cxn modelId="{E1791260-C81B-4C52-8952-58E3D5A32D6F}" type="presParOf" srcId="{9A3A4A3F-FFAD-4B28-B92C-4F1EB4A3B783}" destId="{DDBC9E06-9E51-480D-9809-2BB89580191F}" srcOrd="26" destOrd="0" presId="urn:microsoft.com/office/officeart/2005/8/layout/target3"/>
    <dgm:cxn modelId="{FC92975B-F9AF-4122-BE32-AB2FD61BCF6F}" type="presParOf" srcId="{9A3A4A3F-FFAD-4B28-B92C-4F1EB4A3B783}" destId="{C97AA3A6-3ACA-4BDB-AD48-6A732E73036E}" srcOrd="27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4CB7F5E-1D8B-4AC8-A3E4-1AF296BB68C2}">
      <dsp:nvSpPr>
        <dsp:cNvPr id="0" name=""/>
        <dsp:cNvSpPr/>
      </dsp:nvSpPr>
      <dsp:spPr>
        <a:xfrm>
          <a:off x="0" y="0"/>
          <a:ext cx="8602662" cy="798578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solidFill>
                <a:srgbClr val="996633"/>
              </a:solidFill>
            </a:rPr>
            <a:t>Основные понятия</a:t>
          </a:r>
          <a:endParaRPr lang="ru-RU" sz="1600" kern="1200" dirty="0">
            <a:solidFill>
              <a:srgbClr val="996633"/>
            </a:solidFill>
          </a:endParaRPr>
        </a:p>
      </dsp:txBody>
      <dsp:txXfrm>
        <a:off x="38983" y="38983"/>
        <a:ext cx="8524696" cy="720612"/>
      </dsp:txXfrm>
    </dsp:sp>
    <dsp:sp modelId="{7ACC8AAD-CC97-425B-B901-E7AEB5A9A06F}">
      <dsp:nvSpPr>
        <dsp:cNvPr id="0" name=""/>
        <dsp:cNvSpPr/>
      </dsp:nvSpPr>
      <dsp:spPr>
        <a:xfrm>
          <a:off x="0" y="811468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</a:t>
          </a:r>
          <a:r>
            <a:rPr lang="ru-RU" sz="1000" kern="1200" dirty="0" smtClean="0"/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форма образования и расходования денежных средств, предназначенных для   финансового обеспечения задач и функций государства и местного самоуправления.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831548"/>
        <a:ext cx="8562502" cy="371177"/>
      </dsp:txXfrm>
    </dsp:sp>
    <dsp:sp modelId="{A0CED371-6EC6-44BC-ADF2-C262A3A2C0F6}">
      <dsp:nvSpPr>
        <dsp:cNvPr id="0" name=""/>
        <dsp:cNvSpPr/>
      </dsp:nvSpPr>
      <dsp:spPr>
        <a:xfrm>
          <a:off x="0" y="1234139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Очередной финансовый год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год, следующий за текущим финансовым годом.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1254219"/>
        <a:ext cx="8562502" cy="371177"/>
      </dsp:txXfrm>
    </dsp:sp>
    <dsp:sp modelId="{AA51AAAA-78E7-412C-891A-C06CB9EFE1E5}">
      <dsp:nvSpPr>
        <dsp:cNvPr id="0" name=""/>
        <dsp:cNvSpPr/>
      </dsp:nvSpPr>
      <dsp:spPr>
        <a:xfrm>
          <a:off x="0" y="1656811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Плановый период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два финансовых года, следующие за очередным финансовым годом.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1676891"/>
        <a:ext cx="8562502" cy="371177"/>
      </dsp:txXfrm>
    </dsp:sp>
    <dsp:sp modelId="{5CC59A48-2229-46ED-9884-9AFED4652FAE}">
      <dsp:nvSpPr>
        <dsp:cNvPr id="0" name=""/>
        <dsp:cNvSpPr/>
      </dsp:nvSpPr>
      <dsp:spPr>
        <a:xfrm>
          <a:off x="0" y="2079483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Бюджетная система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основанная на экономических отношениях и государственном устройстве, регулируемая нормами права совокупность бюджетов различных территориальных уровней.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099563"/>
        <a:ext cx="8562502" cy="371177"/>
      </dsp:txXfrm>
    </dsp:sp>
    <dsp:sp modelId="{40DF5348-9FAD-4B79-B25F-2B1EC67A6735}">
      <dsp:nvSpPr>
        <dsp:cNvPr id="0" name=""/>
        <dsp:cNvSpPr/>
      </dsp:nvSpPr>
      <dsp:spPr>
        <a:xfrm>
          <a:off x="0" y="2502155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Доходы бюджета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денежные средства, поступающие в бюджет в соответствии с законодательством.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522235"/>
        <a:ext cx="8562502" cy="371177"/>
      </dsp:txXfrm>
    </dsp:sp>
    <dsp:sp modelId="{9869F447-8445-4C55-A9C7-43A69C7AF97C}">
      <dsp:nvSpPr>
        <dsp:cNvPr id="0" name=""/>
        <dsp:cNvSpPr/>
      </dsp:nvSpPr>
      <dsp:spPr>
        <a:xfrm>
          <a:off x="0" y="2924826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Расходы бюджета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выплачиваемые из бюджета денежные средства, которые направляются на финансовое обеспечение задач и функций государства и местного самоуправления.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2944906"/>
        <a:ext cx="8562502" cy="371177"/>
      </dsp:txXfrm>
    </dsp:sp>
    <dsp:sp modelId="{99E30AD0-E360-4BCE-B457-21C3C634C0E6}">
      <dsp:nvSpPr>
        <dsp:cNvPr id="0" name=""/>
        <dsp:cNvSpPr/>
      </dsp:nvSpPr>
      <dsp:spPr>
        <a:xfrm>
          <a:off x="0" y="3347498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Бюджетные ассигнования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предельные объемы денежных средств, предусмотренных в соответствующем финансовом году для исполнения бюджетных обязательств.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3367578"/>
        <a:ext cx="8562502" cy="371177"/>
      </dsp:txXfrm>
    </dsp:sp>
    <dsp:sp modelId="{61EBC438-04BE-4BFE-ABD5-55CEED454B9D}">
      <dsp:nvSpPr>
        <dsp:cNvPr id="0" name=""/>
        <dsp:cNvSpPr/>
      </dsp:nvSpPr>
      <dsp:spPr>
        <a:xfrm>
          <a:off x="0" y="3770170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Бюджетные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обязательства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 - обязанность расходования средств бюджета в течение определенного срока, возникающая в соответствии с законом (решением) о бюджете и со сводной бюджетной росписью.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3790250"/>
        <a:ext cx="8562502" cy="371177"/>
      </dsp:txXfrm>
    </dsp:sp>
    <dsp:sp modelId="{ACE3586D-3D4B-435B-871A-26526D4F41C8}">
      <dsp:nvSpPr>
        <dsp:cNvPr id="0" name=""/>
        <dsp:cNvSpPr/>
      </dsp:nvSpPr>
      <dsp:spPr>
        <a:xfrm>
          <a:off x="0" y="4192842"/>
          <a:ext cx="8602662" cy="411337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Муниципальный долг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- долговые обязательства, принятые на себя муниципальным образованием</a:t>
          </a:r>
          <a:r>
            <a:rPr lang="ru-RU" sz="1000" kern="1200" dirty="0" smtClean="0"/>
            <a:t>.</a:t>
          </a:r>
          <a:endParaRPr lang="ru-RU" sz="1000" kern="1200" dirty="0"/>
        </a:p>
      </dsp:txBody>
      <dsp:txXfrm>
        <a:off x="20080" y="4212922"/>
        <a:ext cx="8562502" cy="371177"/>
      </dsp:txXfrm>
    </dsp:sp>
    <dsp:sp modelId="{5ED8F9DB-1622-4694-B52F-F5ABFC812751}">
      <dsp:nvSpPr>
        <dsp:cNvPr id="0" name=""/>
        <dsp:cNvSpPr/>
      </dsp:nvSpPr>
      <dsp:spPr>
        <a:xfrm>
          <a:off x="0" y="4615513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Межбюджетные отношения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это финансовые отношения между федеральными органами власти, органами власти субъектов РФ и муниципальными образованиями по вопросам регулирования бюджетных правоотношений, организации и осуществления бюджетного процесса.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4635593"/>
        <a:ext cx="8562502" cy="371177"/>
      </dsp:txXfrm>
    </dsp:sp>
    <dsp:sp modelId="{01501D64-0FF3-4D51-B6B4-0F43EC2274AB}">
      <dsp:nvSpPr>
        <dsp:cNvPr id="0" name=""/>
        <dsp:cNvSpPr/>
      </dsp:nvSpPr>
      <dsp:spPr>
        <a:xfrm>
          <a:off x="0" y="5038185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Межбюджетные </a:t>
          </a:r>
          <a:r>
            <a:rPr lang="ru-RU" sz="1000" b="1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трансферты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 – денежные средства, перечисляемые из одного бюджета бюджетной системы РФ другому.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5058265"/>
        <a:ext cx="8562502" cy="371177"/>
      </dsp:txXfrm>
    </dsp:sp>
    <dsp:sp modelId="{636B99FD-433F-48F5-8DB6-117FB1FDEC1B}">
      <dsp:nvSpPr>
        <dsp:cNvPr id="0" name=""/>
        <dsp:cNvSpPr/>
      </dsp:nvSpPr>
      <dsp:spPr>
        <a:xfrm>
          <a:off x="0" y="5460857"/>
          <a:ext cx="8602662" cy="41133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38100" rIns="38100" bIns="38100" numCol="1" spcCol="1270" anchor="ctr" anchorCtr="0">
          <a:noAutofit/>
        </a:bodyPr>
        <a:lstStyle/>
        <a:p>
          <a:pPr lvl="0" algn="l" defTabSz="4445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000" b="1" kern="1200" dirty="0" smtClean="0">
              <a:solidFill>
                <a:schemeClr val="accent2">
                  <a:lumMod val="75000"/>
                </a:schemeClr>
              </a:solidFill>
            </a:rPr>
            <a:t>Консолидированный бюджет муниципального образования</a:t>
          </a:r>
          <a:r>
            <a:rPr lang="ru-RU" sz="1000" kern="1200" dirty="0" smtClean="0">
              <a:solidFill>
                <a:schemeClr val="accent2">
                  <a:lumMod val="75000"/>
                </a:schemeClr>
              </a:solidFill>
            </a:rPr>
            <a:t> </a:t>
          </a:r>
          <a:r>
            <a:rPr lang="ru-RU" sz="1000" kern="1200" dirty="0" smtClean="0">
              <a:solidFill>
                <a:schemeClr val="tx1">
                  <a:lumMod val="65000"/>
                  <a:lumOff val="35000"/>
                </a:schemeClr>
              </a:solidFill>
            </a:rPr>
            <a:t>– это свод бюджетов всех уровней на соответствующей территории. Консолидированный (сводный) бюджет выполняет функцию объединений бюджетных показателей территории.</a:t>
          </a:r>
          <a:endParaRPr lang="ru-RU" sz="1000" kern="1200" dirty="0">
            <a:solidFill>
              <a:schemeClr val="tx1">
                <a:lumMod val="65000"/>
                <a:lumOff val="35000"/>
              </a:schemeClr>
            </a:solidFill>
          </a:endParaRPr>
        </a:p>
      </dsp:txBody>
      <dsp:txXfrm>
        <a:off x="20080" y="5480937"/>
        <a:ext cx="8562502" cy="37117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D557EF-2073-4675-9143-48F10004543B}">
      <dsp:nvSpPr>
        <dsp:cNvPr id="0" name=""/>
        <dsp:cNvSpPr/>
      </dsp:nvSpPr>
      <dsp:spPr>
        <a:xfrm>
          <a:off x="648107" y="0"/>
          <a:ext cx="7345216" cy="1728192"/>
        </a:xfrm>
        <a:prstGeom prst="rightArrow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8697F9E-63AE-49EC-9869-1DC8CB338E8A}">
      <dsp:nvSpPr>
        <dsp:cNvPr id="0" name=""/>
        <dsp:cNvSpPr/>
      </dsp:nvSpPr>
      <dsp:spPr>
        <a:xfrm>
          <a:off x="94515" y="518457"/>
          <a:ext cx="8452399" cy="6912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 проектом решения Думы Подымахинского сельского поселения о бюджете Подымахинского муниципального образования на очередной финансовый год и на плановый период можно ознакомиться в газете «Ленские вести. Документы», а также на официальном сайте по адресу: </a:t>
          </a:r>
          <a:r>
            <a:rPr lang="ru-RU" sz="1300" u="sng" kern="1200" dirty="0" err="1" smtClean="0"/>
            <a:t>подымахино.рф</a:t>
          </a:r>
          <a:endParaRPr lang="ru-RU" sz="1300" u="sng" kern="1200" dirty="0"/>
        </a:p>
      </dsp:txBody>
      <dsp:txXfrm>
        <a:off x="128260" y="552202"/>
        <a:ext cx="8384909" cy="62378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82C830F-8160-426E-8BD2-666744A6196F}">
      <dsp:nvSpPr>
        <dsp:cNvPr id="0" name=""/>
        <dsp:cNvSpPr/>
      </dsp:nvSpPr>
      <dsp:spPr>
        <a:xfrm>
          <a:off x="0" y="0"/>
          <a:ext cx="3672805" cy="3672805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A9A2EC-4D3F-422F-A246-01EA4D629228}">
      <dsp:nvSpPr>
        <dsp:cNvPr id="0" name=""/>
        <dsp:cNvSpPr/>
      </dsp:nvSpPr>
      <dsp:spPr>
        <a:xfrm>
          <a:off x="1836402" y="0"/>
          <a:ext cx="6478897" cy="367280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u="sng" kern="1200" dirty="0" smtClean="0"/>
            <a:t>Информация для контактов</a:t>
          </a:r>
          <a:endParaRPr lang="ru-RU" sz="1100" kern="1200" dirty="0"/>
        </a:p>
      </dsp:txBody>
      <dsp:txXfrm>
        <a:off x="1836402" y="0"/>
        <a:ext cx="6478897" cy="367279"/>
      </dsp:txXfrm>
    </dsp:sp>
    <dsp:sp modelId="{A112CDCE-8414-4601-A887-33F3F78371CB}">
      <dsp:nvSpPr>
        <dsp:cNvPr id="0" name=""/>
        <dsp:cNvSpPr/>
      </dsp:nvSpPr>
      <dsp:spPr>
        <a:xfrm>
          <a:off x="275460" y="367279"/>
          <a:ext cx="3121884" cy="312188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D67337-47F4-4CF3-9848-DE00BEC64E78}">
      <dsp:nvSpPr>
        <dsp:cNvPr id="0" name=""/>
        <dsp:cNvSpPr/>
      </dsp:nvSpPr>
      <dsp:spPr>
        <a:xfrm>
          <a:off x="1836402" y="367279"/>
          <a:ext cx="6478897" cy="312188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smtClean="0"/>
            <a:t>Администрация Подымахинского сельского поселения </a:t>
          </a:r>
        </a:p>
        <a:p>
          <a:pPr lvl="0" algn="ctr" defTabSz="488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kern="1200" dirty="0" err="1" smtClean="0"/>
            <a:t>Усть-Кутского</a:t>
          </a:r>
          <a:r>
            <a:rPr lang="ru-RU" sz="1100" kern="1200" dirty="0" smtClean="0"/>
            <a:t> муниципального района Иркутской области</a:t>
          </a:r>
          <a:endParaRPr lang="ru-RU" sz="1100" kern="1200" dirty="0"/>
        </a:p>
      </dsp:txBody>
      <dsp:txXfrm>
        <a:off x="1836402" y="367279"/>
        <a:ext cx="6478897" cy="367279"/>
      </dsp:txXfrm>
    </dsp:sp>
    <dsp:sp modelId="{F017CDBE-B1EC-4FA0-8CD1-56CB50EB05A9}">
      <dsp:nvSpPr>
        <dsp:cNvPr id="0" name=""/>
        <dsp:cNvSpPr/>
      </dsp:nvSpPr>
      <dsp:spPr>
        <a:xfrm>
          <a:off x="550920" y="734559"/>
          <a:ext cx="2570964" cy="257096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3829AD5-62CA-4689-8827-26C495130C85}">
      <dsp:nvSpPr>
        <dsp:cNvPr id="0" name=""/>
        <dsp:cNvSpPr/>
      </dsp:nvSpPr>
      <dsp:spPr>
        <a:xfrm>
          <a:off x="1836402" y="734559"/>
          <a:ext cx="6478897" cy="257096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Адрес: </a:t>
          </a:r>
          <a:r>
            <a:rPr lang="en-US" sz="1300" kern="1200" smtClean="0"/>
            <a:t>666775</a:t>
          </a:r>
          <a:r>
            <a:rPr lang="ru-RU" sz="1300" kern="1200" smtClean="0"/>
            <a:t>, Иркутская область, Усть-Кутский район, п.Казарки, ул.Мира, 1</a:t>
          </a:r>
          <a:endParaRPr lang="ru-RU" sz="1300" kern="1200"/>
        </a:p>
      </dsp:txBody>
      <dsp:txXfrm>
        <a:off x="1836402" y="734559"/>
        <a:ext cx="6478897" cy="367279"/>
      </dsp:txXfrm>
    </dsp:sp>
    <dsp:sp modelId="{C82444A7-0E08-4BD4-81BE-D4159F89D5B8}">
      <dsp:nvSpPr>
        <dsp:cNvPr id="0" name=""/>
        <dsp:cNvSpPr/>
      </dsp:nvSpPr>
      <dsp:spPr>
        <a:xfrm>
          <a:off x="826380" y="1101839"/>
          <a:ext cx="2020044" cy="2020044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16D644-C74D-43FB-BAD3-D6EF60CAB662}">
      <dsp:nvSpPr>
        <dsp:cNvPr id="0" name=""/>
        <dsp:cNvSpPr/>
      </dsp:nvSpPr>
      <dsp:spPr>
        <a:xfrm>
          <a:off x="1836402" y="1101839"/>
          <a:ext cx="6478897" cy="2020044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тел.: 8 (39565) 79167, 8 (39565) 79105, </a:t>
          </a:r>
          <a:r>
            <a:rPr lang="en-US" sz="1300" kern="1200" dirty="0" smtClean="0"/>
            <a:t>e-mail: </a:t>
          </a:r>
          <a:r>
            <a:rPr lang="en-US" sz="1300" u="sng" kern="1200" dirty="0" smtClean="0">
              <a:hlinkClick xmlns:r="http://schemas.openxmlformats.org/officeDocument/2006/relationships" r:id="rId1"/>
            </a:rPr>
            <a:t>podymahino</a:t>
          </a:r>
          <a:r>
            <a:rPr lang="ru-RU" sz="1300" u="sng" kern="1200" dirty="0" smtClean="0">
              <a:hlinkClick xmlns:r="http://schemas.openxmlformats.org/officeDocument/2006/relationships" r:id="rId1"/>
            </a:rPr>
            <a:t>@mail.ru</a:t>
          </a:r>
          <a:endParaRPr lang="ru-RU" sz="1300" kern="1200" dirty="0"/>
        </a:p>
      </dsp:txBody>
      <dsp:txXfrm>
        <a:off x="1836402" y="1101839"/>
        <a:ext cx="6478897" cy="367283"/>
      </dsp:txXfrm>
    </dsp:sp>
    <dsp:sp modelId="{17D73CB0-7D6B-4B17-97CE-000DE1D21A4F}">
      <dsp:nvSpPr>
        <dsp:cNvPr id="0" name=""/>
        <dsp:cNvSpPr/>
      </dsp:nvSpPr>
      <dsp:spPr>
        <a:xfrm>
          <a:off x="1101842" y="1469123"/>
          <a:ext cx="1469120" cy="146912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51091C6-472C-4F32-A737-7471825AC256}">
      <dsp:nvSpPr>
        <dsp:cNvPr id="0" name=""/>
        <dsp:cNvSpPr/>
      </dsp:nvSpPr>
      <dsp:spPr>
        <a:xfrm>
          <a:off x="1836402" y="1469123"/>
          <a:ext cx="6478897" cy="146912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smtClean="0"/>
            <a:t>График работы:</a:t>
          </a:r>
          <a:endParaRPr lang="ru-RU" sz="1300" kern="1200"/>
        </a:p>
      </dsp:txBody>
      <dsp:txXfrm>
        <a:off x="1836402" y="1469123"/>
        <a:ext cx="6478897" cy="367279"/>
      </dsp:txXfrm>
    </dsp:sp>
    <dsp:sp modelId="{07E43FF4-9378-42F2-88DD-29FA9D14B28D}">
      <dsp:nvSpPr>
        <dsp:cNvPr id="0" name=""/>
        <dsp:cNvSpPr/>
      </dsp:nvSpPr>
      <dsp:spPr>
        <a:xfrm>
          <a:off x="1377302" y="1836403"/>
          <a:ext cx="918200" cy="918200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BDF5E3-A3EF-4942-BE4A-638DD3074B1E}">
      <dsp:nvSpPr>
        <dsp:cNvPr id="0" name=""/>
        <dsp:cNvSpPr/>
      </dsp:nvSpPr>
      <dsp:spPr>
        <a:xfrm>
          <a:off x="1836402" y="1836403"/>
          <a:ext cx="6478897" cy="918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ПН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18:00        ВТ-ПТ - с </a:t>
          </a:r>
          <a:r>
            <a:rPr lang="en-US" sz="1300" kern="1200" dirty="0" smtClean="0"/>
            <a:t>9</a:t>
          </a:r>
          <a:r>
            <a:rPr lang="ru-RU" sz="1300" kern="1200" dirty="0" smtClean="0"/>
            <a:t>:00 до 17:00 </a:t>
          </a:r>
          <a:endParaRPr lang="ru-RU" sz="1300" kern="1200" dirty="0"/>
        </a:p>
      </dsp:txBody>
      <dsp:txXfrm>
        <a:off x="1836402" y="1836403"/>
        <a:ext cx="6478897" cy="367279"/>
      </dsp:txXfrm>
    </dsp:sp>
    <dsp:sp modelId="{ECC9F066-C49A-4BDC-9221-DF3E935815E1}">
      <dsp:nvSpPr>
        <dsp:cNvPr id="0" name=""/>
        <dsp:cNvSpPr/>
      </dsp:nvSpPr>
      <dsp:spPr>
        <a:xfrm>
          <a:off x="1652762" y="2203683"/>
          <a:ext cx="367279" cy="36727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F4CF2DC-86A9-4AE3-B1EE-BF41761F5761}">
      <dsp:nvSpPr>
        <dsp:cNvPr id="0" name=""/>
        <dsp:cNvSpPr/>
      </dsp:nvSpPr>
      <dsp:spPr>
        <a:xfrm>
          <a:off x="1836402" y="2203683"/>
          <a:ext cx="6478897" cy="3672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перерыв на обед с 1</a:t>
          </a:r>
          <a:r>
            <a:rPr lang="en-US" sz="1300" kern="1200" dirty="0" smtClean="0"/>
            <a:t>3</a:t>
          </a:r>
          <a:r>
            <a:rPr lang="ru-RU" sz="1300" kern="1200" dirty="0" smtClean="0"/>
            <a:t>:00 до 1</a:t>
          </a:r>
          <a:r>
            <a:rPr lang="en-US" sz="1300" kern="1200" dirty="0" smtClean="0"/>
            <a:t>4</a:t>
          </a:r>
          <a:r>
            <a:rPr lang="ru-RU" sz="1300" kern="1200" smtClean="0"/>
            <a:t>:00             </a:t>
          </a:r>
          <a:r>
            <a:rPr lang="ru-RU" sz="1300" kern="1200" dirty="0" smtClean="0"/>
            <a:t>СБ-ВС - выходной</a:t>
          </a:r>
          <a:endParaRPr lang="ru-RU" sz="1300" kern="1200" dirty="0"/>
        </a:p>
      </dsp:txBody>
      <dsp:txXfrm>
        <a:off x="1836402" y="2203683"/>
        <a:ext cx="6478897" cy="3672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768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325" y="0"/>
            <a:ext cx="2946767" cy="4960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8050" y="744538"/>
            <a:ext cx="498157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93" y="4715273"/>
            <a:ext cx="5439089" cy="44664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noProof="0" smtClean="0"/>
              <a:t>Образец текста</a:t>
            </a:r>
          </a:p>
          <a:p>
            <a:pPr lvl="1"/>
            <a:r>
              <a:rPr lang="ru-RU" altLang="ru-RU" noProof="0" smtClean="0"/>
              <a:t>Второй уровень</a:t>
            </a:r>
          </a:p>
          <a:p>
            <a:pPr lvl="2"/>
            <a:r>
              <a:rPr lang="ru-RU" altLang="ru-RU" noProof="0" smtClean="0"/>
              <a:t>Третий уровень</a:t>
            </a:r>
          </a:p>
          <a:p>
            <a:pPr lvl="3"/>
            <a:r>
              <a:rPr lang="ru-RU" altLang="ru-RU" noProof="0" smtClean="0"/>
              <a:t>Четвертый уровень</a:t>
            </a:r>
          </a:p>
          <a:p>
            <a:pPr lvl="4"/>
            <a:r>
              <a:rPr lang="ru-RU" altLang="ru-RU" noProof="0" smtClean="0"/>
              <a:t>Пятый уровень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959"/>
            <a:ext cx="2946768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l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325" y="9428959"/>
            <a:ext cx="2946767" cy="4960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257" tIns="45629" rIns="91257" bIns="4562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767835B1-E491-4825-A90F-EF7A49936E8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260672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8975" y="2130425"/>
            <a:ext cx="7802563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6363" y="3886200"/>
            <a:ext cx="6427787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E45586-0F5D-45EF-B07B-523014C8B90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3577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0F0BE3-C240-4198-BE3A-5EBCEBB9619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053637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5488" y="4406900"/>
            <a:ext cx="7802562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5488" y="2906713"/>
            <a:ext cx="7802562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0E62679-5A27-4625-861B-D798ED632780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33777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65663" y="1600200"/>
            <a:ext cx="4056062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426910E-F6FD-4B16-B5B3-CB66DF4B669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84435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8788" y="1535113"/>
            <a:ext cx="40560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8788" y="2174875"/>
            <a:ext cx="40560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64075" y="1535113"/>
            <a:ext cx="405765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4075" y="2174875"/>
            <a:ext cx="405765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5A7DCAD-47E1-415B-B8D9-E3A79F1755C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000898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6CE26-7F6E-44D1-8766-98A1C099FBA1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32830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9095D15-8131-4C4D-B6C7-E42A4B9175B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98948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3050"/>
            <a:ext cx="3021012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89338" y="273050"/>
            <a:ext cx="513238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8788" y="1435100"/>
            <a:ext cx="3021012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0E7356-ACE9-494B-8CA7-9A3A2C234C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43777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00225" y="4800600"/>
            <a:ext cx="5507038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00225" y="612775"/>
            <a:ext cx="5507038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00225" y="5367338"/>
            <a:ext cx="5507038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76AA1D5-A027-4A90-B793-A444D7B00D13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196421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DBE0A-02EB-4C0D-A3CE-95C572DC64F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9892554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56388" y="274638"/>
            <a:ext cx="2065337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8788" y="274638"/>
            <a:ext cx="60452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9DE7B9B-B4C4-4DF3-AF90-444133E025E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19045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8788" y="1600200"/>
            <a:ext cx="4054475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8788" y="3938588"/>
            <a:ext cx="4054475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E86A4C4-2377-449E-8958-1864879E6B39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27345373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/>
          </p:nvPr>
        </p:nvSpPr>
        <p:spPr>
          <a:xfrm>
            <a:off x="458788" y="274638"/>
            <a:ext cx="8262937" cy="58515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6C066A-F432-45A8-87B9-FFE3DFB4EA37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58591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8788" y="1600200"/>
            <a:ext cx="8262937" cy="4525963"/>
          </a:xfrm>
        </p:spPr>
        <p:txBody>
          <a:bodyPr/>
          <a:lstStyle/>
          <a:p>
            <a:pPr lvl="0"/>
            <a:endParaRPr lang="ru-RU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247FE93-17D0-4706-9558-989242D8E4F5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86419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Заголовок, 1 большой объект и 2 маленьких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8788" y="274638"/>
            <a:ext cx="8262937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8788" y="1600200"/>
            <a:ext cx="4054475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65663" y="1600200"/>
            <a:ext cx="4056062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665663" y="3938588"/>
            <a:ext cx="4056062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11BC0C5-BB3A-4545-8BEB-1F0AE8C455BB}" type="slidenum">
              <a:rPr lang="ru-RU" altLang="ru-RU"/>
              <a:pPr/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5886382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8788" y="274638"/>
            <a:ext cx="8262937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8788" y="1600200"/>
            <a:ext cx="826293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2083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8788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36900" y="6245225"/>
            <a:ext cx="2906713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</a:defRPr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12083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78600" y="6245225"/>
            <a:ext cx="2143125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386B4186-BC6B-4B52-91E2-76A603880D8F}" type="slidenum">
              <a:rPr lang="ru-RU" altLang="ru-RU"/>
              <a:pPr/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emf"/><Relationship Id="rId4" Type="http://schemas.openxmlformats.org/officeDocument/2006/relationships/image" Target="../media/image18.em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50180" y="3284984"/>
            <a:ext cx="6426200" cy="1008112"/>
          </a:xfrm>
        </p:spPr>
        <p:txBody>
          <a:bodyPr/>
          <a:lstStyle/>
          <a:p>
            <a:pPr eaLnBrk="1" hangingPunct="1"/>
            <a:r>
              <a:rPr lang="ru-RU" altLang="ru-RU" b="1" i="1" dirty="0" smtClean="0">
                <a:solidFill>
                  <a:schemeClr val="accent2"/>
                </a:solidFill>
              </a:rPr>
              <a:t>«БЮДЖЕТ</a:t>
            </a:r>
            <a:r>
              <a:rPr lang="ru-RU" altLang="ru-RU" i="1" dirty="0" smtClean="0">
                <a:solidFill>
                  <a:schemeClr val="accent2"/>
                </a:solidFill>
              </a:rPr>
              <a:t> </a:t>
            </a:r>
            <a:r>
              <a:rPr lang="ru-RU" altLang="ru-RU" b="1" i="1" dirty="0" smtClean="0">
                <a:solidFill>
                  <a:schemeClr val="accent2"/>
                </a:solidFill>
              </a:rPr>
              <a:t>ДЛЯ ГРАЖДАН»</a:t>
            </a:r>
          </a:p>
          <a:p>
            <a:pPr eaLnBrk="1" hangingPunct="1"/>
            <a:r>
              <a:rPr lang="ru-RU" altLang="ru-RU" sz="1100" b="1" i="1" dirty="0" smtClean="0">
                <a:solidFill>
                  <a:schemeClr val="accent2"/>
                </a:solidFill>
              </a:rPr>
              <a:t>Проект бюджета Подымахинского муниципального образования </a:t>
            </a:r>
          </a:p>
          <a:p>
            <a:pPr eaLnBrk="1" hangingPunct="1"/>
            <a:r>
              <a:rPr lang="ru-RU" altLang="ru-RU" sz="1100" b="1" i="1" dirty="0" smtClean="0">
                <a:solidFill>
                  <a:schemeClr val="accent2"/>
                </a:solidFill>
              </a:rPr>
              <a:t>на </a:t>
            </a:r>
            <a:r>
              <a:rPr lang="ru-RU" altLang="ru-RU" sz="1100" b="1" i="1" dirty="0" smtClean="0">
                <a:solidFill>
                  <a:schemeClr val="accent2"/>
                </a:solidFill>
              </a:rPr>
              <a:t>2024 </a:t>
            </a:r>
            <a:r>
              <a:rPr lang="ru-RU" altLang="ru-RU" sz="1100" b="1" i="1" dirty="0" smtClean="0">
                <a:solidFill>
                  <a:schemeClr val="accent2"/>
                </a:solidFill>
              </a:rPr>
              <a:t>год и плановый период </a:t>
            </a:r>
            <a:r>
              <a:rPr lang="ru-RU" altLang="ru-RU" sz="1100" b="1" i="1" dirty="0" smtClean="0">
                <a:solidFill>
                  <a:schemeClr val="accent2"/>
                </a:solidFill>
              </a:rPr>
              <a:t>2025 </a:t>
            </a:r>
            <a:r>
              <a:rPr lang="ru-RU" altLang="ru-RU" sz="1100" b="1" i="1" dirty="0" smtClean="0">
                <a:solidFill>
                  <a:schemeClr val="accent2"/>
                </a:solidFill>
              </a:rPr>
              <a:t>и </a:t>
            </a:r>
            <a:r>
              <a:rPr lang="ru-RU" altLang="ru-RU" sz="1100" b="1" i="1" dirty="0" smtClean="0">
                <a:solidFill>
                  <a:schemeClr val="accent2"/>
                </a:solidFill>
              </a:rPr>
              <a:t>2026 </a:t>
            </a:r>
            <a:r>
              <a:rPr lang="ru-RU" altLang="ru-RU" sz="1100" b="1" i="1" dirty="0" smtClean="0">
                <a:solidFill>
                  <a:schemeClr val="accent2"/>
                </a:solidFill>
              </a:rPr>
              <a:t>годов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00797" y="0"/>
            <a:ext cx="2355128" cy="3140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792" y="7502"/>
            <a:ext cx="2292586" cy="31401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8" descr="3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6328027" y="4608704"/>
            <a:ext cx="2515099" cy="1727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5" name="Picture 1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2104" y="4630472"/>
            <a:ext cx="2670877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6" name="Picture 1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7315" y="4614867"/>
            <a:ext cx="2385615" cy="1743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7" name="Text Box 15"/>
          <p:cNvSpPr txBox="1">
            <a:spLocks noChangeArrowheads="1"/>
          </p:cNvSpPr>
          <p:nvPr/>
        </p:nvSpPr>
        <p:spPr bwMode="auto">
          <a:xfrm>
            <a:off x="2927350" y="404813"/>
            <a:ext cx="3471863" cy="163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Подымахинское муниципальное образование</a:t>
            </a:r>
            <a:endParaRPr lang="ru-RU" altLang="ru-RU" sz="2400" b="1" i="1" dirty="0">
              <a:solidFill>
                <a:schemeClr val="accent2"/>
              </a:solidFill>
              <a:latin typeface="Times New Roman" panose="02020603050405020304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Усть-Кутского муниципального района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2000" b="1" i="1" dirty="0">
                <a:solidFill>
                  <a:schemeClr val="accent2"/>
                </a:solidFill>
                <a:latin typeface="Times New Roman" panose="02020603050405020304" pitchFamily="18" charset="0"/>
              </a:rPr>
              <a:t>Иркутской области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8298" y="1356594"/>
            <a:ext cx="4275484" cy="4525963"/>
          </a:xfrm>
        </p:spPr>
        <p:txBody>
          <a:bodyPr/>
          <a:lstStyle/>
          <a:p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«Бюджет для граждан» познакомит вас с основными положениями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бюджета Подымахинского муниципального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образования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 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на плановый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период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годов.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Граждане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– как налогоплательщики и как потребители муниципальных услуг – должны быть уверены в том, что передаваемые ими в распоряжение государства средства используются прозрачно и эффективно, приносят конкретные результаты, как для общества в целом, так и для каждой семьи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indent="0">
              <a:buNone/>
            </a:pP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для каждого человека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Разработчиком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презентации «Бюджет для граждан» является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администрация Подымахинского сельского поселения. </a:t>
            </a:r>
          </a:p>
          <a:p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Основные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задачи </a:t>
            </a: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администрации: </a:t>
            </a: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Составление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проекта бюджета на очередной финансовый год и плановый период;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Организация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исполнения бюджета;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r>
              <a:rPr lang="ru-RU" sz="1400" i="1" dirty="0" smtClean="0">
                <a:latin typeface="Times New Roman" pitchFamily="18" charset="0"/>
                <a:cs typeface="Times New Roman" pitchFamily="18" charset="0"/>
              </a:rPr>
              <a:t>Осуществление </a:t>
            </a:r>
            <a:r>
              <a:rPr lang="ru-RU" sz="1400" i="1" dirty="0">
                <a:latin typeface="Times New Roman" pitchFamily="18" charset="0"/>
                <a:cs typeface="Times New Roman" pitchFamily="18" charset="0"/>
              </a:rPr>
              <a:t>финансового контроля за исполнением бюджета. </a:t>
            </a:r>
            <a:endParaRPr lang="ru-RU" sz="14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6160" y="1327994"/>
            <a:ext cx="5303546" cy="5328592"/>
          </a:xfrm>
          <a:prstGeom prst="rect">
            <a:avLst/>
          </a:prstGeom>
          <a:effectLst>
            <a:softEdge rad="6350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2837668" y="328428"/>
            <a:ext cx="35402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Введение</a:t>
            </a:r>
            <a:endParaRPr lang="ru-RU" sz="5400" b="1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68278238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Box 8"/>
          <p:cNvSpPr txBox="1">
            <a:spLocks noChangeArrowheads="1"/>
          </p:cNvSpPr>
          <p:nvPr/>
        </p:nvSpPr>
        <p:spPr bwMode="auto">
          <a:xfrm>
            <a:off x="312117" y="1916832"/>
            <a:ext cx="8424862" cy="4468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 smtClean="0">
                <a:latin typeface="Times New Roman" panose="02020603050405020304" pitchFamily="18" charset="0"/>
              </a:rPr>
              <a:t>Бюджет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муниципального образования утверждается в форме решения Думы Подымахинского сельского поселения о бюджете на очередной финансовый год и на плановый период. </a:t>
            </a:r>
          </a:p>
          <a:p>
            <a:pPr algn="just" eaLnBrk="1" hangingPunct="1">
              <a:spcBef>
                <a:spcPct val="3000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 вопросу рассмотрения проекта решения Думы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сельского поселения «О бюджете </a:t>
            </a:r>
            <a:r>
              <a:rPr lang="ru-RU" altLang="ru-RU" sz="1600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600" dirty="0">
                <a:latin typeface="Times New Roman" panose="02020603050405020304" pitchFamily="18" charset="0"/>
              </a:rPr>
              <a:t> муниципального образования на очередной финансовый  год и на плановый период» назначаются публичные слушания. </a:t>
            </a:r>
          </a:p>
          <a:p>
            <a:pPr algn="just" eaLnBrk="1" hangingPunct="1">
              <a:spcBef>
                <a:spcPct val="30000"/>
              </a:spcBef>
              <a:buFontTx/>
              <a:buChar char="-"/>
            </a:pPr>
            <a:r>
              <a:rPr lang="ru-RU" sz="1600" dirty="0" smtClean="0">
                <a:latin typeface="Times New Roman" panose="02020603050405020304" pitchFamily="18" charset="0"/>
              </a:rPr>
              <a:t>порядок </a:t>
            </a:r>
            <a:r>
              <a:rPr lang="ru-RU" sz="1600" dirty="0">
                <a:latin typeface="Times New Roman" panose="02020603050405020304" pitchFamily="18" charset="0"/>
              </a:rPr>
              <a:t>организации и проведения публичных слушаний определяется </a:t>
            </a:r>
            <a:r>
              <a:rPr lang="ru-RU" sz="1600" dirty="0" smtClean="0">
                <a:latin typeface="Times New Roman" panose="02020603050405020304" pitchFamily="18" charset="0"/>
              </a:rPr>
              <a:t>Уставом Подымахинского</a:t>
            </a:r>
            <a:r>
              <a:rPr lang="ru-RU" sz="1600" dirty="0">
                <a:latin typeface="Times New Roman" panose="02020603050405020304" pitchFamily="18" charset="0"/>
              </a:rPr>
              <a:t> муниципального образования и нормативными правовыми актами представительного органа муниципального образования и </a:t>
            </a:r>
            <a:r>
              <a:rPr lang="ru-RU" sz="1600" dirty="0" smtClean="0">
                <a:latin typeface="Times New Roman" panose="02020603050405020304" pitchFamily="18" charset="0"/>
              </a:rPr>
              <a:t>предусматривают </a:t>
            </a:r>
            <a:r>
              <a:rPr lang="ru-RU" sz="1600" dirty="0">
                <a:latin typeface="Times New Roman" panose="02020603050405020304" pitchFamily="18" charset="0"/>
              </a:rPr>
              <a:t>заблаговременное оповещение жителей муниципального образования о времени и месте проведения публичных </a:t>
            </a:r>
            <a:r>
              <a:rPr lang="ru-RU" sz="1600" dirty="0" smtClean="0">
                <a:latin typeface="Times New Roman" panose="02020603050405020304" pitchFamily="18" charset="0"/>
              </a:rPr>
              <a:t>слушаний</a:t>
            </a:r>
            <a:r>
              <a:rPr lang="ru-RU" sz="1600" dirty="0">
                <a:latin typeface="Times New Roman" panose="02020603050405020304" pitchFamily="18" charset="0"/>
              </a:rPr>
              <a:t> </a:t>
            </a:r>
            <a:endParaRPr lang="ru-RU" sz="1600" dirty="0" smtClean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30000"/>
              </a:spcBef>
              <a:buNone/>
            </a:pPr>
            <a:r>
              <a:rPr lang="ru-RU" sz="1600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права </a:t>
            </a:r>
            <a:r>
              <a:rPr lang="ru-RU" altLang="ru-RU" sz="1600" dirty="0">
                <a:latin typeface="Times New Roman" panose="02020603050405020304" pitchFamily="18" charset="0"/>
              </a:rPr>
              <a:t>граждан при проведении публичных слушаний - свои рекомендации по проекту решения Думы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  </a:t>
            </a:r>
            <a:r>
              <a:rPr lang="ru-RU" altLang="ru-RU" sz="1600" dirty="0">
                <a:latin typeface="Times New Roman" panose="02020603050405020304" pitchFamily="18" charset="0"/>
              </a:rPr>
              <a:t>бюджете  Подымахинского  муниципального образования на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очередной </a:t>
            </a:r>
            <a:r>
              <a:rPr lang="ru-RU" altLang="ru-RU" sz="1600" dirty="0">
                <a:latin typeface="Times New Roman" panose="02020603050405020304" pitchFamily="18" charset="0"/>
              </a:rPr>
              <a:t>год и  на плановый  период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жители </a:t>
            </a:r>
            <a:r>
              <a:rPr lang="ru-RU" altLang="ru-RU" sz="1600" dirty="0">
                <a:latin typeface="Times New Roman" panose="02020603050405020304" pitchFamily="18" charset="0"/>
              </a:rPr>
              <a:t>Подымахинского  сельского  поселения  могут письменно направлять в постоянную комиссию по 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адресу и в срок указанные в </a:t>
            </a:r>
            <a:r>
              <a:rPr lang="ru-RU" sz="1600" dirty="0" smtClean="0">
                <a:latin typeface="Times New Roman" panose="02020603050405020304" pitchFamily="18" charset="0"/>
              </a:rPr>
              <a:t>нормативном правовом</a:t>
            </a:r>
            <a:r>
              <a:rPr lang="ru-RU" sz="1600" dirty="0">
                <a:latin typeface="Times New Roman" panose="02020603050405020304" pitchFamily="18" charset="0"/>
              </a:rPr>
              <a:t> </a:t>
            </a:r>
            <a:r>
              <a:rPr lang="ru-RU" sz="1600" dirty="0" smtClean="0">
                <a:latin typeface="Times New Roman" panose="02020603050405020304" pitchFamily="18" charset="0"/>
              </a:rPr>
              <a:t>акте</a:t>
            </a:r>
            <a:r>
              <a:rPr lang="ru-RU" sz="1600" dirty="0">
                <a:latin typeface="Times New Roman" panose="02020603050405020304" pitchFamily="18" charset="0"/>
              </a:rPr>
              <a:t> представительного органа муниципального образования</a:t>
            </a:r>
            <a:r>
              <a:rPr lang="ru-RU" altLang="ru-RU" sz="1600" dirty="0" smtClean="0">
                <a:latin typeface="Times New Roman" panose="02020603050405020304" pitchFamily="18" charset="0"/>
              </a:rPr>
              <a:t>.</a:t>
            </a:r>
            <a:endParaRPr lang="ru-RU" altLang="ru-RU" sz="1600" dirty="0">
              <a:latin typeface="Times New Roman" panose="02020603050405020304" pitchFamily="18" charset="0"/>
            </a:endParaRPr>
          </a:p>
          <a:p>
            <a:pPr algn="just" eaLnBrk="1" hangingPunct="1">
              <a:lnSpc>
                <a:spcPct val="80000"/>
              </a:lnSpc>
              <a:buFontTx/>
              <a:buNone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Заголовок 1"/>
          <p:cNvSpPr>
            <a:spLocks noGrp="1"/>
          </p:cNvSpPr>
          <p:nvPr>
            <p:ph type="title"/>
          </p:nvPr>
        </p:nvSpPr>
        <p:spPr>
          <a:xfrm>
            <a:off x="778749" y="764704"/>
            <a:ext cx="7518736" cy="634082"/>
          </a:xfrm>
        </p:spPr>
        <p:txBody>
          <a:bodyPr>
            <a:noAutofit/>
          </a:bodyPr>
          <a:lstStyle/>
          <a:p>
            <a:pPr eaLnBrk="1" hangingPunct="1"/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>Социально-экономическая характеристика Подымахинского муниципального образования</a:t>
            </a:r>
          </a:p>
        </p:txBody>
      </p:sp>
      <p:sp>
        <p:nvSpPr>
          <p:cNvPr id="19462" name="Прямоугольник 7"/>
          <p:cNvSpPr>
            <a:spLocks noChangeArrowheads="1"/>
          </p:cNvSpPr>
          <p:nvPr/>
        </p:nvSpPr>
        <p:spPr bwMode="auto">
          <a:xfrm>
            <a:off x="5020601" y="2546665"/>
            <a:ext cx="22411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Площадь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b="1" dirty="0" smtClean="0">
                <a:solidFill>
                  <a:prstClr val="black"/>
                </a:solidFill>
                <a:cs typeface="Arial" pitchFamily="34" charset="0"/>
              </a:rPr>
              <a:t>298 </a:t>
            </a:r>
            <a:r>
              <a:rPr lang="ru-RU" sz="1300" b="1" dirty="0">
                <a:solidFill>
                  <a:prstClr val="black"/>
                </a:solidFill>
                <a:cs typeface="Arial" pitchFamily="34" charset="0"/>
              </a:rPr>
              <a:t>661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 га </a:t>
            </a:r>
          </a:p>
        </p:txBody>
      </p:sp>
      <p:sp>
        <p:nvSpPr>
          <p:cNvPr id="19464" name="Прямоугольник 9"/>
          <p:cNvSpPr>
            <a:spLocks noChangeArrowheads="1"/>
          </p:cNvSpPr>
          <p:nvPr/>
        </p:nvSpPr>
        <p:spPr bwMode="auto">
          <a:xfrm>
            <a:off x="5814392" y="3645024"/>
            <a:ext cx="2871666" cy="72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Протяженность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автомобильных дорог:</a:t>
            </a:r>
            <a:endParaRPr lang="ru-RU" sz="13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местного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значения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- </a:t>
            </a:r>
            <a:r>
              <a:rPr lang="ru-RU" sz="15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62</a:t>
            </a:r>
            <a:r>
              <a:rPr lang="ru-RU" sz="13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км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sz="13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465" name="Прямоугольник 10"/>
          <p:cNvSpPr>
            <a:spLocks noChangeArrowheads="1"/>
          </p:cNvSpPr>
          <p:nvPr/>
        </p:nvSpPr>
        <p:spPr bwMode="auto">
          <a:xfrm>
            <a:off x="199952" y="2892537"/>
            <a:ext cx="248001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400" b="1" dirty="0">
                <a:solidFill>
                  <a:prstClr val="black"/>
                </a:solidFill>
                <a:cs typeface="Arial" pitchFamily="34" charset="0"/>
              </a:rPr>
              <a:t>Н</a:t>
            </a:r>
            <a:r>
              <a:rPr lang="ru-RU" sz="1400" b="1" dirty="0" smtClean="0">
                <a:solidFill>
                  <a:prstClr val="black"/>
                </a:solidFill>
                <a:cs typeface="Arial" pitchFamily="34" charset="0"/>
              </a:rPr>
              <a:t>аселенные пункты:</a:t>
            </a:r>
            <a:endParaRPr lang="ru-RU" sz="1400" b="1" dirty="0">
              <a:solidFill>
                <a:prstClr val="black"/>
              </a:solidFill>
              <a:cs typeface="Arial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213992" y="1820036"/>
            <a:ext cx="2577856" cy="10002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Численность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665</a:t>
            </a:r>
            <a:r>
              <a:rPr lang="ru-RU" sz="16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чел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ctr">
              <a:lnSpc>
                <a:spcPct val="150000"/>
              </a:lnSpc>
            </a:pP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Сельское </a:t>
            </a:r>
            <a:r>
              <a:rPr lang="ru-RU" sz="14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население 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100 %</a:t>
            </a:r>
          </a:p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38206" y="3701282"/>
            <a:ext cx="180350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" dirty="0"/>
              <a:t>посёлок </a:t>
            </a:r>
            <a:r>
              <a:rPr lang="ru-RU" sz="1200" b="1" u="sng" dirty="0"/>
              <a:t>Казарки</a:t>
            </a:r>
            <a:r>
              <a:rPr lang="ru-RU" sz="1200" dirty="0"/>
              <a:t>;</a:t>
            </a:r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Подымахино</a:t>
            </a:r>
            <a:r>
              <a:rPr lang="ru-RU" sz="1200" u="sng" dirty="0" smtClean="0"/>
              <a:t>;</a:t>
            </a:r>
            <a:endParaRPr lang="ru-RU" sz="1200" u="sng" dirty="0"/>
          </a:p>
          <a:p>
            <a:r>
              <a:rPr lang="ru-RU" sz="1200" dirty="0"/>
              <a:t>село </a:t>
            </a:r>
            <a:r>
              <a:rPr lang="ru-RU" sz="1200" b="1" u="sng" dirty="0" err="1" smtClean="0"/>
              <a:t>Таюра</a:t>
            </a:r>
            <a:r>
              <a:rPr lang="ru-RU" sz="1200" dirty="0" smtClean="0"/>
              <a:t>;</a:t>
            </a:r>
            <a:endParaRPr lang="ru-RU" sz="1200" dirty="0"/>
          </a:p>
          <a:p>
            <a:r>
              <a:rPr lang="ru-RU" sz="1200" dirty="0"/>
              <a:t>деревня </a:t>
            </a:r>
            <a:r>
              <a:rPr lang="ru-RU" sz="1200" b="1" u="sng" dirty="0" err="1" smtClean="0"/>
              <a:t>Новосёлово</a:t>
            </a:r>
            <a:r>
              <a:rPr lang="ru-RU" sz="1200" b="1" u="sng" dirty="0" smtClean="0"/>
              <a:t>.</a:t>
            </a:r>
            <a:endParaRPr lang="ru-RU" sz="1200" dirty="0"/>
          </a:p>
        </p:txBody>
      </p:sp>
      <p:sp>
        <p:nvSpPr>
          <p:cNvPr id="19" name="Прямоугольник 18"/>
          <p:cNvSpPr/>
          <p:nvPr/>
        </p:nvSpPr>
        <p:spPr>
          <a:xfrm>
            <a:off x="-48680" y="5033247"/>
            <a:ext cx="4780785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Находится в северо-западной части </a:t>
            </a:r>
            <a:endParaRPr lang="ru-RU" sz="1300" dirty="0" smtClean="0">
              <a:solidFill>
                <a:prstClr val="black"/>
              </a:solidFill>
              <a:cs typeface="Arial" pitchFamily="34" charset="0"/>
            </a:endParaRPr>
          </a:p>
          <a:p>
            <a:r>
              <a:rPr lang="ru-RU" sz="1300" dirty="0" smtClean="0">
                <a:solidFill>
                  <a:prstClr val="black"/>
                </a:solidFill>
                <a:cs typeface="Arial" pitchFamily="34" charset="0"/>
              </a:rPr>
              <a:t>Усть-Кутского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района Иркутской области.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Граничит: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севере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Янтальским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востоке — с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Верхнемарковским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сельским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юге — со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Звёзднинским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поселением;</a:t>
            </a:r>
          </a:p>
          <a:p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на западе — </a:t>
            </a:r>
            <a:r>
              <a:rPr lang="ru-RU" sz="1300" dirty="0" err="1">
                <a:solidFill>
                  <a:prstClr val="black"/>
                </a:solidFill>
                <a:cs typeface="Arial" pitchFamily="34" charset="0"/>
              </a:rPr>
              <a:t>Усть-Кутским</a:t>
            </a:r>
            <a:r>
              <a:rPr lang="ru-RU" sz="1300" dirty="0">
                <a:solidFill>
                  <a:prstClr val="black"/>
                </a:solidFill>
                <a:cs typeface="Arial" pitchFamily="34" charset="0"/>
              </a:rPr>
              <a:t> городским поселением</a:t>
            </a:r>
          </a:p>
        </p:txBody>
      </p:sp>
      <p:sp>
        <p:nvSpPr>
          <p:cNvPr id="21" name="Прямоугольник 10"/>
          <p:cNvSpPr>
            <a:spLocks noChangeArrowheads="1"/>
          </p:cNvSpPr>
          <p:nvPr/>
        </p:nvSpPr>
        <p:spPr bwMode="auto">
          <a:xfrm>
            <a:off x="5310336" y="1820036"/>
            <a:ext cx="243835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Районный центр  –  </a:t>
            </a:r>
          </a:p>
          <a:p>
            <a:pPr algn="ctr"/>
            <a:r>
              <a:rPr lang="ru-RU" sz="1400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г.Усть</a:t>
            </a:r>
            <a:r>
              <a:rPr lang="ru-RU" sz="14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-Кут</a:t>
            </a: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9"/>
          <p:cNvSpPr>
            <a:spLocks noChangeArrowheads="1"/>
          </p:cNvSpPr>
          <p:nvPr/>
        </p:nvSpPr>
        <p:spPr bwMode="auto">
          <a:xfrm>
            <a:off x="5319457" y="4630361"/>
            <a:ext cx="2871666" cy="1892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Экономика </a:t>
            </a:r>
            <a:endParaRPr lang="ru-RU" sz="1300" dirty="0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Подымахинского сельского поселения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складывается </a:t>
            </a:r>
          </a:p>
          <a:p>
            <a:pPr algn="ctr"/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основном </a:t>
            </a:r>
            <a:r>
              <a:rPr lang="ru-RU" sz="13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из сельскохозяйственного </a:t>
            </a:r>
            <a:r>
              <a:rPr lang="ru-RU" sz="13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производства (преимущественно животноводство, производство картофеля и овощей).</a:t>
            </a:r>
          </a:p>
        </p:txBody>
      </p:sp>
    </p:spTree>
    <p:extLst>
      <p:ext uri="{BB962C8B-B14F-4D97-AF65-F5344CB8AC3E}">
        <p14:creationId xmlns:p14="http://schemas.microsoft.com/office/powerpoint/2010/main" val="119534836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188913"/>
            <a:ext cx="8675687" cy="5937250"/>
          </a:xfrm>
        </p:spPr>
        <p:txBody>
          <a:bodyPr/>
          <a:lstStyle/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marL="0" indent="542925" algn="just" eaLnBrk="1" hangingPunct="1">
              <a:buFontTx/>
              <a:buNone/>
            </a:pPr>
            <a:endParaRPr lang="ru-RU" altLang="ru-RU" sz="1400" smtClean="0">
              <a:latin typeface="Times New Roman" panose="02020603050405020304" pitchFamily="18" charset="0"/>
            </a:endParaRPr>
          </a:p>
          <a:p>
            <a:pPr marL="0" indent="542925" algn="ctr" eaLnBrk="1" hangingPunct="1">
              <a:buFontTx/>
              <a:buNone/>
            </a:pPr>
            <a:endParaRPr lang="ru-RU" altLang="ru-RU" sz="1800" smtClean="0">
              <a:latin typeface="Times New Roman" panose="02020603050405020304" pitchFamily="18" charset="0"/>
            </a:endParaRPr>
          </a:p>
        </p:txBody>
      </p:sp>
      <p:sp>
        <p:nvSpPr>
          <p:cNvPr id="10244" name="Text Box 32"/>
          <p:cNvSpPr txBox="1">
            <a:spLocks noChangeArrowheads="1"/>
          </p:cNvSpPr>
          <p:nvPr/>
        </p:nvSpPr>
        <p:spPr bwMode="auto">
          <a:xfrm>
            <a:off x="252413" y="620713"/>
            <a:ext cx="8748712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600">
                <a:latin typeface="Times New Roman" panose="02020603050405020304" pitchFamily="18" charset="0"/>
              </a:rPr>
              <a:t>Бюджетная система представляет собой совокупность отношений, возникающих между различными субъектами в процессе формирования доходов и осуществления расходов бюджетов всех уровней системы, осуществления государственных и муниципальных заимствований, регулирования государственного и муниципального долга, составления и рассмотрения проектов бюджетов системы, их утверждения и исполнения, контроля за их исполнением.</a:t>
            </a:r>
          </a:p>
        </p:txBody>
      </p:sp>
      <p:sp>
        <p:nvSpPr>
          <p:cNvPr id="10245" name="AutoShape 36"/>
          <p:cNvSpPr>
            <a:spLocks noChangeArrowheads="1"/>
          </p:cNvSpPr>
          <p:nvPr/>
        </p:nvSpPr>
        <p:spPr bwMode="auto">
          <a:xfrm>
            <a:off x="2927350" y="2492375"/>
            <a:ext cx="3109913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6" name="Text Box 37"/>
          <p:cNvSpPr txBox="1">
            <a:spLocks noChangeArrowheads="1"/>
          </p:cNvSpPr>
          <p:nvPr/>
        </p:nvSpPr>
        <p:spPr bwMode="auto">
          <a:xfrm>
            <a:off x="3071813" y="2565400"/>
            <a:ext cx="28924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>
                <a:latin typeface="Times New Roman" panose="02020603050405020304" pitchFamily="18" charset="0"/>
              </a:rPr>
              <a:t>Федеральный бюджет</a:t>
            </a:r>
          </a:p>
        </p:txBody>
      </p:sp>
      <p:sp>
        <p:nvSpPr>
          <p:cNvPr id="10247" name="AutoShape 38"/>
          <p:cNvSpPr>
            <a:spLocks noChangeArrowheads="1"/>
          </p:cNvSpPr>
          <p:nvPr/>
        </p:nvSpPr>
        <p:spPr bwMode="auto">
          <a:xfrm>
            <a:off x="2420938" y="3357563"/>
            <a:ext cx="4265612" cy="792162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48" name="Text Box 40"/>
          <p:cNvSpPr txBox="1">
            <a:spLocks noChangeArrowheads="1"/>
          </p:cNvSpPr>
          <p:nvPr/>
        </p:nvSpPr>
        <p:spPr bwMode="auto">
          <a:xfrm>
            <a:off x="2420938" y="3429000"/>
            <a:ext cx="4265612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Б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юджеты </a:t>
            </a:r>
            <a:r>
              <a:rPr lang="ru-RU" altLang="ru-RU" sz="1800" b="1" dirty="0">
                <a:latin typeface="Times New Roman" panose="02020603050405020304" pitchFamily="18" charset="0"/>
              </a:rPr>
              <a:t>субъектов Российской Федерации</a:t>
            </a:r>
          </a:p>
        </p:txBody>
      </p:sp>
      <p:sp>
        <p:nvSpPr>
          <p:cNvPr id="10249" name="AutoShape 41"/>
          <p:cNvSpPr>
            <a:spLocks noChangeArrowheads="1"/>
          </p:cNvSpPr>
          <p:nvPr/>
        </p:nvSpPr>
        <p:spPr bwMode="auto">
          <a:xfrm>
            <a:off x="3071813" y="4437063"/>
            <a:ext cx="310832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0" name="Text Box 42"/>
          <p:cNvSpPr txBox="1">
            <a:spLocks noChangeArrowheads="1"/>
          </p:cNvSpPr>
          <p:nvPr/>
        </p:nvSpPr>
        <p:spPr bwMode="auto">
          <a:xfrm>
            <a:off x="3144838" y="4508500"/>
            <a:ext cx="2892425" cy="366713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М</a:t>
            </a:r>
            <a:r>
              <a:rPr lang="ru-RU" altLang="ru-RU" sz="1800" b="1" dirty="0" smtClean="0">
                <a:latin typeface="Times New Roman" panose="02020603050405020304" pitchFamily="18" charset="0"/>
              </a:rPr>
              <a:t>естные </a:t>
            </a:r>
            <a:r>
              <a:rPr lang="ru-RU" altLang="ru-RU" sz="1800" b="1" dirty="0">
                <a:latin typeface="Times New Roman" panose="02020603050405020304" pitchFamily="18" charset="0"/>
              </a:rPr>
              <a:t>бюджеты</a:t>
            </a:r>
          </a:p>
        </p:txBody>
      </p:sp>
      <p:sp>
        <p:nvSpPr>
          <p:cNvPr id="10251" name="AutoShape 43"/>
          <p:cNvSpPr>
            <a:spLocks noChangeArrowheads="1"/>
          </p:cNvSpPr>
          <p:nvPr/>
        </p:nvSpPr>
        <p:spPr bwMode="auto">
          <a:xfrm>
            <a:off x="325438" y="5589588"/>
            <a:ext cx="23860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2" name="AutoShape 44"/>
          <p:cNvSpPr>
            <a:spLocks noChangeArrowheads="1"/>
          </p:cNvSpPr>
          <p:nvPr/>
        </p:nvSpPr>
        <p:spPr bwMode="auto">
          <a:xfrm>
            <a:off x="3144838" y="5589588"/>
            <a:ext cx="2746375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3" name="AutoShape 45"/>
          <p:cNvSpPr>
            <a:spLocks noChangeArrowheads="1"/>
          </p:cNvSpPr>
          <p:nvPr/>
        </p:nvSpPr>
        <p:spPr bwMode="auto">
          <a:xfrm>
            <a:off x="6326188" y="5589588"/>
            <a:ext cx="2601912" cy="504825"/>
          </a:xfrm>
          <a:prstGeom prst="roundRect">
            <a:avLst>
              <a:gd name="adj" fmla="val 16667"/>
            </a:avLst>
          </a:prstGeom>
          <a:solidFill>
            <a:srgbClr val="FFFF99"/>
          </a:solidFill>
          <a:ln w="19050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4" name="Text Box 46"/>
          <p:cNvSpPr txBox="1">
            <a:spLocks noChangeArrowheads="1"/>
          </p:cNvSpPr>
          <p:nvPr/>
        </p:nvSpPr>
        <p:spPr bwMode="auto">
          <a:xfrm>
            <a:off x="325438" y="5589588"/>
            <a:ext cx="2386012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муниципальных районов</a:t>
            </a:r>
          </a:p>
        </p:txBody>
      </p:sp>
      <p:sp>
        <p:nvSpPr>
          <p:cNvPr id="10255" name="Text Box 47"/>
          <p:cNvSpPr txBox="1">
            <a:spLocks noChangeArrowheads="1"/>
          </p:cNvSpPr>
          <p:nvPr/>
        </p:nvSpPr>
        <p:spPr bwMode="auto">
          <a:xfrm>
            <a:off x="3216275" y="5661025"/>
            <a:ext cx="2674938" cy="32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округов</a:t>
            </a:r>
          </a:p>
        </p:txBody>
      </p:sp>
      <p:sp>
        <p:nvSpPr>
          <p:cNvPr id="10256" name="Text Box 50"/>
          <p:cNvSpPr txBox="1">
            <a:spLocks noChangeArrowheads="1"/>
          </p:cNvSpPr>
          <p:nvPr/>
        </p:nvSpPr>
        <p:spPr bwMode="auto">
          <a:xfrm>
            <a:off x="6326188" y="5589588"/>
            <a:ext cx="2674937" cy="549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500" b="1">
                <a:latin typeface="Times New Roman" panose="02020603050405020304" pitchFamily="18" charset="0"/>
              </a:rPr>
              <a:t>бюджеты городских и сельских поселений</a:t>
            </a:r>
          </a:p>
        </p:txBody>
      </p:sp>
      <p:sp>
        <p:nvSpPr>
          <p:cNvPr id="10257" name="AutoShape 54"/>
          <p:cNvSpPr>
            <a:spLocks noChangeArrowheads="1"/>
          </p:cNvSpPr>
          <p:nvPr/>
        </p:nvSpPr>
        <p:spPr bwMode="auto">
          <a:xfrm>
            <a:off x="4302125" y="2997200"/>
            <a:ext cx="361950" cy="360363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8" name="AutoShape 55"/>
          <p:cNvSpPr>
            <a:spLocks noChangeArrowheads="1"/>
          </p:cNvSpPr>
          <p:nvPr/>
        </p:nvSpPr>
        <p:spPr bwMode="auto">
          <a:xfrm>
            <a:off x="4373563" y="4149725"/>
            <a:ext cx="217487" cy="287338"/>
          </a:xfrm>
          <a:prstGeom prst="downArrow">
            <a:avLst>
              <a:gd name="adj1" fmla="val 50000"/>
              <a:gd name="adj2" fmla="val 33029"/>
            </a:avLst>
          </a:prstGeom>
          <a:solidFill>
            <a:schemeClr val="tx2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0259" name="Line 57"/>
          <p:cNvSpPr>
            <a:spLocks noChangeShapeType="1"/>
          </p:cNvSpPr>
          <p:nvPr/>
        </p:nvSpPr>
        <p:spPr bwMode="auto">
          <a:xfrm>
            <a:off x="4518025" y="4941888"/>
            <a:ext cx="0" cy="14287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0" name="Line 58"/>
          <p:cNvSpPr>
            <a:spLocks noChangeShapeType="1"/>
          </p:cNvSpPr>
          <p:nvPr/>
        </p:nvSpPr>
        <p:spPr bwMode="auto">
          <a:xfrm>
            <a:off x="1482725" y="5229225"/>
            <a:ext cx="614362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1" name="Line 59"/>
          <p:cNvSpPr>
            <a:spLocks noChangeShapeType="1"/>
          </p:cNvSpPr>
          <p:nvPr/>
        </p:nvSpPr>
        <p:spPr bwMode="auto">
          <a:xfrm>
            <a:off x="1482725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2" name="Line 60"/>
          <p:cNvSpPr>
            <a:spLocks noChangeShapeType="1"/>
          </p:cNvSpPr>
          <p:nvPr/>
        </p:nvSpPr>
        <p:spPr bwMode="auto">
          <a:xfrm>
            <a:off x="4518025" y="5084763"/>
            <a:ext cx="0" cy="504825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3" name="Line 61"/>
          <p:cNvSpPr>
            <a:spLocks noChangeShapeType="1"/>
          </p:cNvSpPr>
          <p:nvPr/>
        </p:nvSpPr>
        <p:spPr bwMode="auto">
          <a:xfrm>
            <a:off x="7626350" y="5229225"/>
            <a:ext cx="0" cy="360363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4" name="Text Box 67"/>
          <p:cNvSpPr txBox="1">
            <a:spLocks noChangeArrowheads="1"/>
          </p:cNvSpPr>
          <p:nvPr/>
        </p:nvSpPr>
        <p:spPr bwMode="auto">
          <a:xfrm>
            <a:off x="1336675" y="1989138"/>
            <a:ext cx="686911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i="1">
                <a:latin typeface="Times New Roman" panose="02020603050405020304" pitchFamily="18" charset="0"/>
              </a:rPr>
              <a:t>Уровни бюджетной системы Российской Федерации</a:t>
            </a:r>
          </a:p>
        </p:txBody>
      </p:sp>
      <p:sp>
        <p:nvSpPr>
          <p:cNvPr id="10265" name="Text Box 68"/>
          <p:cNvSpPr txBox="1">
            <a:spLocks noChangeArrowheads="1"/>
          </p:cNvSpPr>
          <p:nvPr/>
        </p:nvSpPr>
        <p:spPr bwMode="auto">
          <a:xfrm>
            <a:off x="1482725" y="188913"/>
            <a:ext cx="6434138" cy="1004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ru-RU" altLang="ru-RU" sz="2400" b="1">
                <a:solidFill>
                  <a:schemeClr val="tx2"/>
                </a:solidFill>
                <a:latin typeface="Times New Roman" panose="02020603050405020304" pitchFamily="18" charset="0"/>
              </a:rPr>
              <a:t>Бюджетная система Российской Федерации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240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46773607"/>
              </p:ext>
            </p:extLst>
          </p:nvPr>
        </p:nvGraphicFramePr>
        <p:xfrm>
          <a:off x="269776" y="476672"/>
          <a:ext cx="8602662" cy="58737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2413" y="692150"/>
            <a:ext cx="8261350" cy="600164"/>
          </a:xfrm>
          <a:noFill/>
        </p:spPr>
        <p:txBody>
          <a:bodyPr>
            <a:spAutoFit/>
          </a:bodyPr>
          <a:lstStyle/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Бюджет состоит из основных частей: </a:t>
            </a:r>
            <a:r>
              <a:rPr lang="ru-RU" altLang="ru-RU" sz="1500" b="1" i="1" dirty="0" smtClean="0">
                <a:latin typeface="Times New Roman" panose="02020603050405020304" pitchFamily="18" charset="0"/>
              </a:rPr>
              <a:t>доходов и расходов</a:t>
            </a:r>
            <a:r>
              <a:rPr lang="ru-RU" altLang="ru-RU" sz="1500" b="1" dirty="0" smtClean="0">
                <a:latin typeface="Times New Roman" panose="02020603050405020304" pitchFamily="18" charset="0"/>
              </a:rPr>
              <a:t>.</a:t>
            </a:r>
            <a:r>
              <a:rPr lang="ru-RU" altLang="ru-RU" sz="1500" dirty="0" smtClean="0">
                <a:latin typeface="Times New Roman" panose="02020603050405020304" pitchFamily="18" charset="0"/>
              </a:rPr>
              <a:t> </a:t>
            </a:r>
          </a:p>
          <a:p>
            <a:pPr marL="0" indent="447675" algn="ctr" eaLnBrk="1" hangingPunct="1">
              <a:buFontTx/>
              <a:buNone/>
            </a:pPr>
            <a:r>
              <a:rPr lang="ru-RU" altLang="ru-RU" sz="1500" dirty="0" smtClean="0">
                <a:latin typeface="Times New Roman" panose="02020603050405020304" pitchFamily="18" charset="0"/>
              </a:rPr>
              <a:t>Схематично бюджет можно изобразить следующим образом:</a:t>
            </a:r>
          </a:p>
        </p:txBody>
      </p:sp>
      <p:sp>
        <p:nvSpPr>
          <p:cNvPr id="3" name="AutoShape 34"/>
          <p:cNvSpPr>
            <a:spLocks noChangeArrowheads="1"/>
          </p:cNvSpPr>
          <p:nvPr/>
        </p:nvSpPr>
        <p:spPr bwMode="auto">
          <a:xfrm>
            <a:off x="3134972" y="1406167"/>
            <a:ext cx="2713276" cy="894883"/>
          </a:xfrm>
          <a:prstGeom prst="flowChartAlternateProcess">
            <a:avLst/>
          </a:prstGeom>
          <a:solidFill>
            <a:srgbClr val="A6E2E8"/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none" anchor="ctr"/>
          <a:lstStyle/>
          <a:p>
            <a:pPr>
              <a:defRPr/>
            </a:pPr>
            <a:r>
              <a:rPr lang="ru-RU" sz="2800" b="1" dirty="0">
                <a:solidFill>
                  <a:srgbClr val="0000FF"/>
                </a:solidFill>
                <a:latin typeface="Times New Roman" pitchFamily="18" charset="0"/>
              </a:rPr>
              <a:t>БЮДЖЕТ</a:t>
            </a:r>
          </a:p>
        </p:txBody>
      </p:sp>
      <p:sp>
        <p:nvSpPr>
          <p:cNvPr id="5133" name="AutoShape 52"/>
          <p:cNvSpPr>
            <a:spLocks noChangeArrowheads="1"/>
          </p:cNvSpPr>
          <p:nvPr/>
        </p:nvSpPr>
        <p:spPr bwMode="auto">
          <a:xfrm>
            <a:off x="1565920" y="1484784"/>
            <a:ext cx="1569052" cy="1533406"/>
          </a:xfrm>
          <a:custGeom>
            <a:avLst/>
            <a:gdLst>
              <a:gd name="T0" fmla="*/ 27107473 w 21600"/>
              <a:gd name="T1" fmla="*/ 0 h 21600"/>
              <a:gd name="T2" fmla="*/ 27107473 w 21600"/>
              <a:gd name="T3" fmla="*/ 25571195 h 21600"/>
              <a:gd name="T4" fmla="*/ 5801064 w 21600"/>
              <a:gd name="T5" fmla="*/ 45430012 h 21600"/>
              <a:gd name="T6" fmla="*/ 38709597 w 21600"/>
              <a:gd name="T7" fmla="*/ 12785620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rgbClr val="CCFFCC">
              <a:alpha val="6509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pPr algn="l">
              <a:defRPr/>
            </a:pPr>
            <a:endParaRPr lang="ru-RU" sz="1600" dirty="0">
              <a:latin typeface="Times New Roman" pitchFamily="18" charset="0"/>
            </a:endParaRPr>
          </a:p>
        </p:txBody>
      </p:sp>
      <p:grpSp>
        <p:nvGrpSpPr>
          <p:cNvPr id="4" name="AutoShape 57"/>
          <p:cNvGrpSpPr>
            <a:grpSpLocks/>
          </p:cNvGrpSpPr>
          <p:nvPr/>
        </p:nvGrpSpPr>
        <p:grpSpPr bwMode="auto">
          <a:xfrm>
            <a:off x="5819775" y="1629393"/>
            <a:ext cx="1444625" cy="1439863"/>
            <a:chOff x="3921" y="657"/>
            <a:chExt cx="706" cy="556"/>
          </a:xfrm>
        </p:grpSpPr>
        <p:pic>
          <p:nvPicPr>
            <p:cNvPr id="5145" name="AutoShape 57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21" y="657"/>
              <a:ext cx="706" cy="55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146" name="Text Box 39"/>
            <p:cNvSpPr txBox="1">
              <a:spLocks noChangeArrowheads="1"/>
            </p:cNvSpPr>
            <p:nvPr/>
          </p:nvSpPr>
          <p:spPr bwMode="auto">
            <a:xfrm rot="5400000">
              <a:off x="4348" y="948"/>
              <a:ext cx="142" cy="1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rot="10800000" vert="eaVert"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endParaRPr lang="ru-RU" altLang="ru-RU" sz="1600">
                <a:latin typeface="Times New Roman" panose="02020603050405020304" pitchFamily="18" charset="0"/>
              </a:endParaRPr>
            </a:p>
          </p:txBody>
        </p:sp>
      </p:grpSp>
      <p:sp>
        <p:nvSpPr>
          <p:cNvPr id="5123" name="AutoShape 35"/>
          <p:cNvSpPr>
            <a:spLocks noChangeArrowheads="1"/>
          </p:cNvSpPr>
          <p:nvPr/>
        </p:nvSpPr>
        <p:spPr bwMode="auto">
          <a:xfrm>
            <a:off x="485800" y="3069256"/>
            <a:ext cx="2449314" cy="1627337"/>
          </a:xfrm>
          <a:prstGeom prst="flowChartAlternateProcess">
            <a:avLst/>
          </a:prstGeom>
          <a:solidFill>
            <a:srgbClr val="CCFFCC">
              <a:alpha val="48000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endParaRPr lang="ru-RU" altLang="ru-RU" sz="1800" b="1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r>
              <a:rPr lang="ru-RU" altLang="ru-RU" sz="1800" b="1" dirty="0" smtClean="0">
                <a:solidFill>
                  <a:srgbClr val="0000FF"/>
                </a:solidFill>
                <a:latin typeface="Times New Roman" pitchFamily="18" charset="0"/>
              </a:rPr>
              <a:t>ДОХОДЫ</a:t>
            </a: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  <a:p>
            <a:pPr algn="ctr">
              <a:defRPr/>
            </a:pPr>
            <a:endParaRPr lang="ru-RU" altLang="ru-RU" sz="1800" dirty="0" smtClean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5124" name="AutoShape 36"/>
          <p:cNvSpPr>
            <a:spLocks noChangeArrowheads="1"/>
          </p:cNvSpPr>
          <p:nvPr/>
        </p:nvSpPr>
        <p:spPr bwMode="auto">
          <a:xfrm>
            <a:off x="6144820" y="3050588"/>
            <a:ext cx="2239159" cy="1591806"/>
          </a:xfrm>
          <a:prstGeom prst="flowChartAlternateProcess">
            <a:avLst/>
          </a:prstGeom>
          <a:solidFill>
            <a:srgbClr val="FF9900">
              <a:alpha val="47842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solidFill>
                  <a:srgbClr val="0000FF"/>
                </a:solidFill>
                <a:latin typeface="Times New Roman" pitchFamily="18" charset="0"/>
              </a:rPr>
              <a:t>РАСХОДЫ</a:t>
            </a:r>
          </a:p>
        </p:txBody>
      </p:sp>
      <p:sp>
        <p:nvSpPr>
          <p:cNvPr id="5144" name="Text Box 58"/>
          <p:cNvSpPr txBox="1">
            <a:spLocks noChangeArrowheads="1"/>
          </p:cNvSpPr>
          <p:nvPr/>
        </p:nvSpPr>
        <p:spPr bwMode="auto">
          <a:xfrm>
            <a:off x="1987550" y="188913"/>
            <a:ext cx="52768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Структура</a:t>
            </a:r>
            <a:r>
              <a:rPr lang="ru-RU" altLang="ru-RU" sz="2000" b="1">
                <a:solidFill>
                  <a:srgbClr val="0000FF"/>
                </a:solidFill>
                <a:latin typeface="Times New Roman" panose="02020603050405020304" pitchFamily="18" charset="0"/>
              </a:rPr>
              <a:t> </a:t>
            </a:r>
            <a:r>
              <a:rPr lang="ru-RU" altLang="ru-RU" sz="2400" b="1">
                <a:solidFill>
                  <a:srgbClr val="0000FF"/>
                </a:solidFill>
                <a:latin typeface="Times New Roman" panose="02020603050405020304" pitchFamily="18" charset="0"/>
              </a:rPr>
              <a:t>бюджета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04913" y="4941168"/>
            <a:ext cx="4587875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omic Sans MS" pitchFamily="66" charset="0"/>
                <a:ea typeface="+mj-ea"/>
                <a:cs typeface="+mj-cs"/>
              </a:rPr>
              <a:t>Для рациональности бюджета, необходимо, чтобы доходы были равны расходам</a:t>
            </a: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AutoShape 81" descr="Крупная сетка"/>
          <p:cNvSpPr>
            <a:spLocks noChangeArrowheads="1"/>
          </p:cNvSpPr>
          <p:nvPr/>
        </p:nvSpPr>
        <p:spPr bwMode="auto">
          <a:xfrm>
            <a:off x="1047750" y="4083431"/>
            <a:ext cx="3141662" cy="1655762"/>
          </a:xfrm>
          <a:prstGeom prst="roundRect">
            <a:avLst>
              <a:gd name="adj" fmla="val 16667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pic>
        <p:nvPicPr>
          <p:cNvPr id="9219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2388393" y="1021204"/>
            <a:ext cx="1655763" cy="180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0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5299533" y="963611"/>
            <a:ext cx="1511300" cy="1871663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92730" y="300230"/>
            <a:ext cx="8821737" cy="6264275"/>
          </a:xfrm>
        </p:spPr>
        <p:txBody>
          <a:bodyPr/>
          <a:lstStyle/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  <a:p>
            <a:pPr eaLnBrk="1" hangingPunct="1">
              <a:buFontTx/>
              <a:buNone/>
            </a:pPr>
            <a:endParaRPr lang="ru-RU" altLang="ru-RU" sz="1800" dirty="0" smtClean="0">
              <a:solidFill>
                <a:srgbClr val="0033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9222" name="Text Box 4"/>
          <p:cNvSpPr txBox="1">
            <a:spLocks noChangeArrowheads="1"/>
          </p:cNvSpPr>
          <p:nvPr/>
        </p:nvSpPr>
        <p:spPr bwMode="auto">
          <a:xfrm>
            <a:off x="1047750" y="1052513"/>
            <a:ext cx="1736725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ru-RU" altLang="ru-RU" sz="1800"/>
          </a:p>
        </p:txBody>
      </p:sp>
      <p:sp>
        <p:nvSpPr>
          <p:cNvPr id="9223" name="Text Box 6"/>
          <p:cNvSpPr txBox="1">
            <a:spLocks noChangeArrowheads="1"/>
          </p:cNvSpPr>
          <p:nvPr/>
        </p:nvSpPr>
        <p:spPr bwMode="auto">
          <a:xfrm>
            <a:off x="5905394" y="2624930"/>
            <a:ext cx="941387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pic>
        <p:nvPicPr>
          <p:cNvPr id="9224" name="Рисунок 1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059" b="17294"/>
          <a:stretch>
            <a:fillRect/>
          </a:stretch>
        </p:blipFill>
        <p:spPr bwMode="auto">
          <a:xfrm>
            <a:off x="6848474" y="1804988"/>
            <a:ext cx="904875" cy="1008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5" name="Text Box 52"/>
          <p:cNvSpPr txBox="1">
            <a:spLocks noChangeArrowheads="1"/>
          </p:cNvSpPr>
          <p:nvPr/>
        </p:nvSpPr>
        <p:spPr bwMode="auto">
          <a:xfrm>
            <a:off x="6917798" y="2624930"/>
            <a:ext cx="1012825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pic>
        <p:nvPicPr>
          <p:cNvPr id="9226" name="Рисунок 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0" b="17459"/>
          <a:stretch>
            <a:fillRect/>
          </a:stretch>
        </p:blipFill>
        <p:spPr bwMode="auto">
          <a:xfrm>
            <a:off x="1393603" y="1816365"/>
            <a:ext cx="969963" cy="1008062"/>
          </a:xfrm>
          <a:prstGeom prst="rect">
            <a:avLst/>
          </a:pr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7" name="Text Box 60"/>
          <p:cNvSpPr txBox="1">
            <a:spLocks noChangeArrowheads="1"/>
          </p:cNvSpPr>
          <p:nvPr/>
        </p:nvSpPr>
        <p:spPr bwMode="auto">
          <a:xfrm>
            <a:off x="1336432" y="2583656"/>
            <a:ext cx="939800" cy="284163"/>
          </a:xfrm>
          <a:prstGeom prst="rect">
            <a:avLst/>
          </a:prstGeom>
          <a:solidFill>
            <a:schemeClr val="folHlink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ДОХОДЫ</a:t>
            </a:r>
          </a:p>
        </p:txBody>
      </p:sp>
      <p:sp>
        <p:nvSpPr>
          <p:cNvPr id="9228" name="Text Box 62"/>
          <p:cNvSpPr txBox="1">
            <a:spLocks noChangeArrowheads="1"/>
          </p:cNvSpPr>
          <p:nvPr/>
        </p:nvSpPr>
        <p:spPr bwMode="auto">
          <a:xfrm>
            <a:off x="2338739" y="2583656"/>
            <a:ext cx="1014412" cy="284163"/>
          </a:xfrm>
          <a:prstGeom prst="rect">
            <a:avLst/>
          </a:prstGeom>
          <a:solidFill>
            <a:srgbClr val="FFCC66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РАСХОДЫ</a:t>
            </a:r>
          </a:p>
        </p:txBody>
      </p:sp>
      <p:sp>
        <p:nvSpPr>
          <p:cNvPr id="9229" name="AutoShape 77" descr="Крупная сетка"/>
          <p:cNvSpPr>
            <a:spLocks noChangeArrowheads="1"/>
          </p:cNvSpPr>
          <p:nvPr/>
        </p:nvSpPr>
        <p:spPr bwMode="auto">
          <a:xfrm>
            <a:off x="1096812" y="150858"/>
            <a:ext cx="7013575" cy="576262"/>
          </a:xfrm>
          <a:prstGeom prst="bevel">
            <a:avLst>
              <a:gd name="adj" fmla="val 12500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0" name="Text Box 78"/>
          <p:cNvSpPr txBox="1">
            <a:spLocks noChangeArrowheads="1"/>
          </p:cNvSpPr>
          <p:nvPr/>
        </p:nvSpPr>
        <p:spPr bwMode="auto">
          <a:xfrm>
            <a:off x="1192213" y="188913"/>
            <a:ext cx="66516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>
                <a:latin typeface="Times New Roman" panose="02020603050405020304" pitchFamily="18" charset="0"/>
              </a:rPr>
              <a:t>ДОХОДЫ – РАСХОДЫ = ДЕФИЦИТ (ПРОФИЦИТ)</a:t>
            </a:r>
          </a:p>
        </p:txBody>
      </p:sp>
      <p:sp>
        <p:nvSpPr>
          <p:cNvPr id="9231" name="Text Box 80"/>
          <p:cNvSpPr txBox="1">
            <a:spLocks noChangeArrowheads="1"/>
          </p:cNvSpPr>
          <p:nvPr/>
        </p:nvSpPr>
        <p:spPr bwMode="auto">
          <a:xfrm>
            <a:off x="1104612" y="4088005"/>
            <a:ext cx="2890837" cy="1908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ДЕФИЦИТ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(расходы больше доходов)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расходов над доходами  принимается решение об источниках покрытия дефицита (например, использовать имеющиеся накопления, остатки, взять в долг).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1300" dirty="0">
              <a:latin typeface="Times New Roman" panose="02020603050405020304" pitchFamily="18" charset="0"/>
            </a:endParaRPr>
          </a:p>
        </p:txBody>
      </p:sp>
      <p:sp>
        <p:nvSpPr>
          <p:cNvPr id="9232" name="AutoShape 82" descr="Крупная сетка"/>
          <p:cNvSpPr>
            <a:spLocks noChangeArrowheads="1"/>
          </p:cNvSpPr>
          <p:nvPr/>
        </p:nvSpPr>
        <p:spPr bwMode="auto">
          <a:xfrm>
            <a:off x="5033765" y="4078857"/>
            <a:ext cx="3108325" cy="1655762"/>
          </a:xfrm>
          <a:prstGeom prst="roundRect">
            <a:avLst>
              <a:gd name="adj" fmla="val 16667"/>
            </a:avLst>
          </a:prstGeom>
          <a:blipFill dpi="0" rotWithShape="0">
            <a:blip r:embed="rId3" cstate="print"/>
            <a:srcRect/>
            <a:tile tx="0" ty="0" sx="100000" sy="100000" flip="none" algn="tl"/>
          </a:blipFill>
          <a:ln w="2857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9233" name="Text Box 83"/>
          <p:cNvSpPr txBox="1">
            <a:spLocks noChangeArrowheads="1"/>
          </p:cNvSpPr>
          <p:nvPr/>
        </p:nvSpPr>
        <p:spPr bwMode="auto">
          <a:xfrm>
            <a:off x="5105995" y="4129468"/>
            <a:ext cx="2963863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ПРОФИЦИТ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(доходы больше расходов)</a:t>
            </a:r>
          </a:p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300" dirty="0">
                <a:latin typeface="Times New Roman" panose="02020603050405020304" pitchFamily="18" charset="0"/>
              </a:rPr>
              <a:t>При превышении доходов над расходами принимается решение, как их использовать (например, накапливать резервы, остатки, погашать долг).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4"/>
          <p:cNvSpPr txBox="1">
            <a:spLocks noChangeArrowheads="1"/>
          </p:cNvSpPr>
          <p:nvPr/>
        </p:nvSpPr>
        <p:spPr bwMode="auto">
          <a:xfrm>
            <a:off x="2638425" y="765175"/>
            <a:ext cx="35417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>
                <a:latin typeface="Times New Roman" panose="02020603050405020304" pitchFamily="18" charset="0"/>
              </a:rPr>
              <a:t>ДОХОДЫ БЮДЖЕТА</a:t>
            </a:r>
            <a:endParaRPr lang="ru-RU" altLang="ru-RU" sz="1400"/>
          </a:p>
        </p:txBody>
      </p:sp>
      <p:sp>
        <p:nvSpPr>
          <p:cNvPr id="6148" name="Text Box 5"/>
          <p:cNvSpPr txBox="1">
            <a:spLocks noChangeArrowheads="1"/>
          </p:cNvSpPr>
          <p:nvPr/>
        </p:nvSpPr>
        <p:spPr bwMode="auto">
          <a:xfrm>
            <a:off x="325438" y="1268413"/>
            <a:ext cx="1879600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Налоговые доходы</a:t>
            </a:r>
            <a:endParaRPr lang="ru-RU" altLang="ru-RU" sz="1800"/>
          </a:p>
        </p:txBody>
      </p:sp>
      <p:sp>
        <p:nvSpPr>
          <p:cNvPr id="6149" name="Text Box 6"/>
          <p:cNvSpPr txBox="1">
            <a:spLocks noChangeArrowheads="1"/>
          </p:cNvSpPr>
          <p:nvPr/>
        </p:nvSpPr>
        <p:spPr bwMode="auto">
          <a:xfrm>
            <a:off x="3289300" y="1341438"/>
            <a:ext cx="2241550" cy="287337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Неналоговые доходы</a:t>
            </a:r>
            <a:endParaRPr lang="ru-RU" altLang="ru-RU" sz="1800"/>
          </a:p>
        </p:txBody>
      </p:sp>
      <p:sp>
        <p:nvSpPr>
          <p:cNvPr id="6150" name="Text Box 7"/>
          <p:cNvSpPr txBox="1">
            <a:spLocks noChangeArrowheads="1"/>
          </p:cNvSpPr>
          <p:nvPr/>
        </p:nvSpPr>
        <p:spPr bwMode="auto">
          <a:xfrm>
            <a:off x="6390456" y="1340768"/>
            <a:ext cx="2386013" cy="288925"/>
          </a:xfrm>
          <a:prstGeom prst="rect">
            <a:avLst/>
          </a:prstGeom>
          <a:gradFill rotWithShape="1">
            <a:gsLst>
              <a:gs pos="0">
                <a:srgbClr val="CCFFFF"/>
              </a:gs>
              <a:gs pos="100000">
                <a:srgbClr val="5E7676"/>
              </a:gs>
            </a:gsLst>
            <a:lin ang="5400000" scaled="1"/>
          </a:gra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Безвозмездные поступления</a:t>
            </a:r>
            <a:endParaRPr lang="ru-RU" altLang="ru-RU" sz="1800" dirty="0"/>
          </a:p>
        </p:txBody>
      </p:sp>
      <p:sp>
        <p:nvSpPr>
          <p:cNvPr id="6151" name="Line 8"/>
          <p:cNvSpPr>
            <a:spLocks noChangeShapeType="1"/>
          </p:cNvSpPr>
          <p:nvPr/>
        </p:nvSpPr>
        <p:spPr bwMode="auto">
          <a:xfrm flipH="1">
            <a:off x="1843088" y="1052513"/>
            <a:ext cx="1157287" cy="2159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2" name="Line 9"/>
          <p:cNvSpPr>
            <a:spLocks noChangeShapeType="1"/>
          </p:cNvSpPr>
          <p:nvPr/>
        </p:nvSpPr>
        <p:spPr bwMode="auto">
          <a:xfrm>
            <a:off x="4518025" y="1052513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3" name="Text Box 11"/>
          <p:cNvSpPr txBox="1">
            <a:spLocks noChangeArrowheads="1"/>
          </p:cNvSpPr>
          <p:nvPr/>
        </p:nvSpPr>
        <p:spPr bwMode="auto">
          <a:xfrm>
            <a:off x="325438" y="1628775"/>
            <a:ext cx="1879600" cy="2678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200" b="1">
                <a:latin typeface="Times New Roman" panose="02020603050405020304" pitchFamily="18" charset="0"/>
              </a:rPr>
              <a:t>- доходы от предусмотренных</a:t>
            </a:r>
            <a:r>
              <a:rPr lang="ru-RU" altLang="ru-RU" sz="1200" b="1"/>
              <a:t>  </a:t>
            </a:r>
            <a:r>
              <a:rPr lang="ru-RU" altLang="ru-RU" sz="1200" b="1">
                <a:latin typeface="Times New Roman" panose="02020603050405020304" pitchFamily="18" charset="0"/>
              </a:rPr>
              <a:t>законодательством Российской Федерации о налогах и сборах федеральных налогов и сборов, в том числе от налогов, предусмотренных специальными налоговыми режимами, местными налогами,  а также пеней и штрафов по ним.</a:t>
            </a:r>
          </a:p>
        </p:txBody>
      </p:sp>
      <p:sp>
        <p:nvSpPr>
          <p:cNvPr id="6154" name="Text Box 12"/>
          <p:cNvSpPr txBox="1">
            <a:spLocks noChangeArrowheads="1"/>
          </p:cNvSpPr>
          <p:nvPr/>
        </p:nvSpPr>
        <p:spPr bwMode="auto">
          <a:xfrm>
            <a:off x="2862063" y="1628775"/>
            <a:ext cx="2752187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доходы от использования имущества, находящегося в государственной или муниципальной собственности, за исключением имущества бюджетных и автономных учреждений, а также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имущества муниципальных унитарных предприятий, </a:t>
            </a:r>
            <a:r>
              <a:rPr lang="ru-RU" altLang="ru-RU" sz="1200" b="1" dirty="0">
                <a:latin typeface="Times New Roman" panose="02020603050405020304" pitchFamily="18" charset="0"/>
              </a:rPr>
              <a:t>в том числе казенных;</a:t>
            </a:r>
          </a:p>
          <a:p>
            <a:pPr algn="just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b="1" dirty="0">
                <a:latin typeface="Times New Roman" panose="02020603050405020304" pitchFamily="18" charset="0"/>
              </a:rPr>
              <a:t>доходы от оказания платных услуг (работ) и компенсации затрат 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государства;</a:t>
            </a:r>
            <a:endParaRPr lang="ru-RU" altLang="ru-RU" sz="1200" b="1" dirty="0">
              <a:latin typeface="Times New Roman" panose="02020603050405020304" pitchFamily="18" charset="0"/>
            </a:endParaRP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 smtClean="0">
                <a:latin typeface="Times New Roman" panose="02020603050405020304" pitchFamily="18" charset="0"/>
              </a:rPr>
              <a:t>- </a:t>
            </a:r>
            <a:r>
              <a:rPr lang="ru-RU" altLang="ru-RU" sz="1200" b="1" dirty="0">
                <a:latin typeface="Times New Roman" panose="02020603050405020304" pitchFamily="18" charset="0"/>
              </a:rPr>
              <a:t>средства, полученные в результате применения мер гражданско-правовой, административной ответственности и иные суммы принудительного изъятия;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неналоговые доходы.</a:t>
            </a:r>
          </a:p>
        </p:txBody>
      </p:sp>
      <p:sp>
        <p:nvSpPr>
          <p:cNvPr id="6155" name="Line 13"/>
          <p:cNvSpPr>
            <a:spLocks noChangeShapeType="1"/>
          </p:cNvSpPr>
          <p:nvPr/>
        </p:nvSpPr>
        <p:spPr bwMode="auto">
          <a:xfrm>
            <a:off x="5891213" y="1052513"/>
            <a:ext cx="1374775" cy="287337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156" name="Text Box 14"/>
          <p:cNvSpPr txBox="1">
            <a:spLocks noChangeArrowheads="1"/>
          </p:cNvSpPr>
          <p:nvPr/>
        </p:nvSpPr>
        <p:spPr bwMode="auto">
          <a:xfrm>
            <a:off x="6313489" y="1628775"/>
            <a:ext cx="2597248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дотации из других бюджетов бюджетной системы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субсидии из других бюджетов бюджетной системы Российской Федерации (межбюджетные субсидии);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субвенции из федерального бюджета и (или) из бюджетов субъектов Российской Федерации;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- иные межбюджетные трансферты из других бюджетов бюджетной системы Российской Федерации</a:t>
            </a:r>
            <a:r>
              <a:rPr lang="ru-RU" altLang="ru-RU" sz="1200" b="1" dirty="0" smtClean="0">
                <a:latin typeface="Times New Roman" panose="02020603050405020304" pitchFamily="18" charset="0"/>
              </a:rPr>
              <a:t>;</a:t>
            </a:r>
            <a:endParaRPr lang="ru-RU" altLang="ru-RU" sz="1200" b="1" dirty="0">
              <a:latin typeface="Times New Roman" panose="02020603050405020304" pitchFamily="18" charset="0"/>
            </a:endParaRPr>
          </a:p>
        </p:txBody>
      </p:sp>
      <p:sp>
        <p:nvSpPr>
          <p:cNvPr id="6157" name="Text Box 22"/>
          <p:cNvSpPr txBox="1">
            <a:spLocks noChangeArrowheads="1"/>
          </p:cNvSpPr>
          <p:nvPr/>
        </p:nvSpPr>
        <p:spPr bwMode="auto">
          <a:xfrm>
            <a:off x="1916113" y="115888"/>
            <a:ext cx="52768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0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Характеристики бюджета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40" name="AutoShape 12"/>
          <p:cNvSpPr>
            <a:spLocks noChangeArrowheads="1"/>
          </p:cNvSpPr>
          <p:nvPr/>
        </p:nvSpPr>
        <p:spPr bwMode="auto">
          <a:xfrm>
            <a:off x="2747963" y="3789363"/>
            <a:ext cx="3468687" cy="5762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latin typeface="Arial" charset="0"/>
            </a:endParaRPr>
          </a:p>
        </p:txBody>
      </p:sp>
      <p:sp>
        <p:nvSpPr>
          <p:cNvPr id="201732" name="AutoShape 4"/>
          <p:cNvSpPr>
            <a:spLocks noChangeArrowheads="1"/>
          </p:cNvSpPr>
          <p:nvPr/>
        </p:nvSpPr>
        <p:spPr bwMode="auto">
          <a:xfrm>
            <a:off x="2854325" y="404813"/>
            <a:ext cx="3254375" cy="792162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chemeClr val="accent1">
                  <a:gamma/>
                  <a:shade val="46275"/>
                  <a:invGamma/>
                </a:schemeClr>
              </a:gs>
              <a:gs pos="100000">
                <a:schemeClr val="accent1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ru-RU" altLang="ru-RU">
              <a:latin typeface="Arial" charset="0"/>
            </a:endParaRPr>
          </a:p>
        </p:txBody>
      </p:sp>
      <p:sp>
        <p:nvSpPr>
          <p:cNvPr id="7172" name="Text Box 5"/>
          <p:cNvSpPr txBox="1">
            <a:spLocks noChangeArrowheads="1"/>
          </p:cNvSpPr>
          <p:nvPr/>
        </p:nvSpPr>
        <p:spPr bwMode="auto">
          <a:xfrm>
            <a:off x="3086100" y="3863975"/>
            <a:ext cx="2890838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7173" name="Text Box 6"/>
          <p:cNvSpPr txBox="1">
            <a:spLocks noChangeArrowheads="1"/>
          </p:cNvSpPr>
          <p:nvPr/>
        </p:nvSpPr>
        <p:spPr bwMode="auto">
          <a:xfrm>
            <a:off x="773113" y="1341438"/>
            <a:ext cx="26749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Федеральные налоги:</a:t>
            </a:r>
            <a:endParaRPr lang="ru-RU" altLang="ru-RU" sz="14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акцизы;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- налог на доходы физических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 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лиц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7174" name="AutoShape 7"/>
          <p:cNvSpPr>
            <a:spLocks noChangeArrowheads="1"/>
          </p:cNvSpPr>
          <p:nvPr/>
        </p:nvSpPr>
        <p:spPr bwMode="auto">
          <a:xfrm>
            <a:off x="773113" y="1341438"/>
            <a:ext cx="2674937" cy="1295400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5" name="Text Box 8"/>
          <p:cNvSpPr txBox="1">
            <a:spLocks noChangeArrowheads="1"/>
          </p:cNvSpPr>
          <p:nvPr/>
        </p:nvSpPr>
        <p:spPr bwMode="auto">
          <a:xfrm>
            <a:off x="5165725" y="1412875"/>
            <a:ext cx="339725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100000"/>
              </a:spcBef>
              <a:buFontTx/>
              <a:buNone/>
            </a:pPr>
            <a:r>
              <a:rPr lang="ru-RU" altLang="ru-RU" sz="1600" b="1" i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Местные налоги:</a:t>
            </a:r>
            <a:endParaRPr lang="ru-RU" altLang="ru-RU" sz="160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земельный налог;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налог на имущество физических лиц</a:t>
            </a:r>
            <a:r>
              <a:rPr lang="ru-RU" altLang="ru-RU" sz="900"/>
              <a:t> </a:t>
            </a:r>
          </a:p>
        </p:txBody>
      </p:sp>
      <p:sp>
        <p:nvSpPr>
          <p:cNvPr id="7176" name="AutoShape 9"/>
          <p:cNvSpPr>
            <a:spLocks noChangeArrowheads="1"/>
          </p:cNvSpPr>
          <p:nvPr/>
        </p:nvSpPr>
        <p:spPr bwMode="auto">
          <a:xfrm>
            <a:off x="5022850" y="1341438"/>
            <a:ext cx="3757613" cy="1368425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77" name="Line 10"/>
          <p:cNvSpPr>
            <a:spLocks noChangeShapeType="1"/>
          </p:cNvSpPr>
          <p:nvPr/>
        </p:nvSpPr>
        <p:spPr bwMode="auto">
          <a:xfrm>
            <a:off x="1206500" y="1628775"/>
            <a:ext cx="18796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8" name="Line 11"/>
          <p:cNvSpPr>
            <a:spLocks noChangeShapeType="1"/>
          </p:cNvSpPr>
          <p:nvPr/>
        </p:nvSpPr>
        <p:spPr bwMode="auto">
          <a:xfrm>
            <a:off x="5238750" y="1700213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7179" name="Text Box 14"/>
          <p:cNvSpPr txBox="1">
            <a:spLocks noChangeArrowheads="1"/>
          </p:cNvSpPr>
          <p:nvPr/>
        </p:nvSpPr>
        <p:spPr bwMode="auto">
          <a:xfrm>
            <a:off x="3144838" y="587375"/>
            <a:ext cx="2674937" cy="4270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200" b="1">
                <a:latin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7180" name="AutoShape 15"/>
          <p:cNvSpPr>
            <a:spLocks noChangeArrowheads="1"/>
          </p:cNvSpPr>
          <p:nvPr/>
        </p:nvSpPr>
        <p:spPr bwMode="auto">
          <a:xfrm>
            <a:off x="4160838" y="4375150"/>
            <a:ext cx="723900" cy="1006475"/>
          </a:xfrm>
          <a:prstGeom prst="downArrow">
            <a:avLst>
              <a:gd name="adj1" fmla="val 50000"/>
              <a:gd name="adj2" fmla="val 34759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201790" name="Group 6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5257954"/>
              </p:ext>
            </p:extLst>
          </p:nvPr>
        </p:nvGraphicFramePr>
        <p:xfrm>
          <a:off x="485775" y="5373688"/>
          <a:ext cx="8064500" cy="1158875"/>
        </p:xfrm>
        <a:graphic>
          <a:graphicData uri="http://schemas.openxmlformats.org/drawingml/2006/table">
            <a:tbl>
              <a:tblPr/>
              <a:tblGrid>
                <a:gridCol w="241224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94352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765201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1588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доходы от оказания платных услуг (работ) и компенсации затрат государства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штрафы, санкции, возмещение ущерба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+mn-cs"/>
                        </a:rPr>
                        <a:t>иные неналоговые доходы</a:t>
                      </a:r>
                    </a:p>
                  </a:txBody>
                  <a:tcPr marT="45745" marB="45745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7193" name="AutoShape 54"/>
          <p:cNvSpPr>
            <a:spLocks noChangeArrowheads="1"/>
          </p:cNvSpPr>
          <p:nvPr/>
        </p:nvSpPr>
        <p:spPr bwMode="auto">
          <a:xfrm>
            <a:off x="5022850" y="2708275"/>
            <a:ext cx="3757613" cy="1008063"/>
          </a:xfrm>
          <a:prstGeom prst="bracketPair">
            <a:avLst>
              <a:gd name="adj" fmla="val 16667"/>
            </a:avLst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7194" name="Rectangle 55"/>
          <p:cNvSpPr>
            <a:spLocks noChangeArrowheads="1"/>
          </p:cNvSpPr>
          <p:nvPr/>
        </p:nvSpPr>
        <p:spPr bwMode="auto">
          <a:xfrm>
            <a:off x="5238750" y="2924175"/>
            <a:ext cx="3384550" cy="517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>
                <a:latin typeface="Times New Roman" panose="02020603050405020304" pitchFamily="18" charset="0"/>
              </a:rPr>
              <a:t>Специальные налоговые режимы:</a:t>
            </a:r>
            <a:endParaRPr lang="ru-RU" altLang="ru-RU" sz="140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ru-RU" altLang="ru-RU" sz="1400">
                <a:latin typeface="Times New Roman" panose="02020603050405020304" pitchFamily="18" charset="0"/>
              </a:rPr>
              <a:t>- единый сельскохозяйственный налог </a:t>
            </a:r>
          </a:p>
        </p:txBody>
      </p:sp>
      <p:sp>
        <p:nvSpPr>
          <p:cNvPr id="7195" name="Line 56"/>
          <p:cNvSpPr>
            <a:spLocks noChangeShapeType="1"/>
          </p:cNvSpPr>
          <p:nvPr/>
        </p:nvSpPr>
        <p:spPr bwMode="auto">
          <a:xfrm>
            <a:off x="5310188" y="3213100"/>
            <a:ext cx="318135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7" name="AutoShape 6"/>
          <p:cNvGrpSpPr>
            <a:grpSpLocks/>
          </p:cNvGrpSpPr>
          <p:nvPr/>
        </p:nvGrpSpPr>
        <p:grpSpPr bwMode="auto">
          <a:xfrm>
            <a:off x="2369496" y="1150722"/>
            <a:ext cx="4700588" cy="395694"/>
            <a:chOff x="1247" y="2761"/>
            <a:chExt cx="3291" cy="1347"/>
          </a:xfrm>
        </p:grpSpPr>
        <p:pic>
          <p:nvPicPr>
            <p:cNvPr id="11290" name="AutoShape 6"/>
            <p:cNvPicPr>
              <a:picLocks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47" y="2784"/>
              <a:ext cx="3291" cy="13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1291" name="Text Box 23"/>
            <p:cNvSpPr txBox="1">
              <a:spLocks noChangeArrowheads="1"/>
            </p:cNvSpPr>
            <p:nvPr/>
          </p:nvSpPr>
          <p:spPr bwMode="auto">
            <a:xfrm>
              <a:off x="1334" y="2761"/>
              <a:ext cx="3138" cy="1170"/>
            </a:xfrm>
            <a:prstGeom prst="rect">
              <a:avLst/>
            </a:prstGeom>
            <a:solidFill>
              <a:srgbClr val="CC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algn="l" eaLnBrk="0" hangingPunct="0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algn="l" eaLnBrk="0" hangingPunct="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algn="l" eaLnBrk="0" hangingPunct="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algn="l" eaLnBrk="0" hangingPunct="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algn="l" eaLnBrk="0" hangingPunct="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ru-RU" altLang="ru-RU" sz="2000" b="1" i="1" dirty="0">
                  <a:latin typeface="Times New Roman" panose="02020603050405020304" pitchFamily="18" charset="0"/>
                </a:rPr>
                <a:t>Межбюджетные трансферты</a:t>
              </a:r>
            </a:p>
          </p:txBody>
        </p:sp>
      </p:grp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694590" y="1856352"/>
            <a:ext cx="1846144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7172" name="AutoShape 8"/>
          <p:cNvSpPr>
            <a:spLocks noChangeArrowheads="1"/>
          </p:cNvSpPr>
          <p:nvPr/>
        </p:nvSpPr>
        <p:spPr bwMode="auto">
          <a:xfrm>
            <a:off x="2752597" y="1868528"/>
            <a:ext cx="1850572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762054" y="1895515"/>
            <a:ext cx="1917930" cy="4099842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77" name="Text Box 36"/>
          <p:cNvSpPr txBox="1">
            <a:spLocks noChangeArrowheads="1"/>
          </p:cNvSpPr>
          <p:nvPr/>
        </p:nvSpPr>
        <p:spPr bwMode="auto">
          <a:xfrm>
            <a:off x="687388" y="1412875"/>
            <a:ext cx="1951037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1278" name="Text Box 40"/>
          <p:cNvSpPr txBox="1">
            <a:spLocks noChangeArrowheads="1"/>
          </p:cNvSpPr>
          <p:nvPr/>
        </p:nvSpPr>
        <p:spPr bwMode="auto">
          <a:xfrm>
            <a:off x="822325" y="1925563"/>
            <a:ext cx="1590675" cy="1855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Дотации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Dotatio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-дар, пожертвование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Предоставляется без определения конкретной цели их использования</a:t>
            </a:r>
          </a:p>
        </p:txBody>
      </p:sp>
      <p:sp>
        <p:nvSpPr>
          <p:cNvPr id="11279" name="Text Box 41"/>
          <p:cNvSpPr txBox="1">
            <a:spLocks noChangeArrowheads="1"/>
          </p:cNvSpPr>
          <p:nvPr/>
        </p:nvSpPr>
        <p:spPr bwMode="auto">
          <a:xfrm>
            <a:off x="2821895" y="1922502"/>
            <a:ext cx="1663700" cy="2919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Субвенции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(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от лат.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Subvenire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</a:t>
            </a:r>
            <a:r>
              <a:rPr lang="en-US" altLang="ru-RU" sz="1400" b="1" i="1" dirty="0">
                <a:latin typeface="Times New Roman" panose="02020603050405020304" pitchFamily="18" charset="0"/>
              </a:rPr>
              <a:t> -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приходить на помощь</a:t>
            </a:r>
            <a:r>
              <a:rPr lang="ru-RU" altLang="ru-RU" sz="1400" b="1" dirty="0">
                <a:latin typeface="Times New Roman" panose="02020603050405020304" pitchFamily="18" charset="0"/>
              </a:rPr>
              <a:t>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финансирование «переданных» другим публично-правовым образованиям полномочий</a:t>
            </a:r>
          </a:p>
        </p:txBody>
      </p:sp>
      <p:sp>
        <p:nvSpPr>
          <p:cNvPr id="11280" name="Text Box 42"/>
          <p:cNvSpPr txBox="1">
            <a:spLocks noChangeArrowheads="1"/>
          </p:cNvSpPr>
          <p:nvPr/>
        </p:nvSpPr>
        <p:spPr bwMode="auto">
          <a:xfrm>
            <a:off x="4847110" y="1983581"/>
            <a:ext cx="1733550" cy="22812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Субсидии 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b="1" i="1" dirty="0">
                <a:latin typeface="Times New Roman" panose="02020603050405020304" pitchFamily="18" charset="0"/>
              </a:rPr>
              <a:t>(от лат. «</a:t>
            </a:r>
            <a:r>
              <a:rPr lang="en-US" altLang="ru-RU" sz="1400" b="1" i="1" dirty="0" err="1">
                <a:latin typeface="Times New Roman" panose="02020603050405020304" pitchFamily="18" charset="0"/>
              </a:rPr>
              <a:t>Subsiduim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» - поддержка)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условиях долевого </a:t>
            </a:r>
            <a:r>
              <a:rPr lang="ru-RU" altLang="ru-RU" sz="1400" dirty="0" err="1">
                <a:latin typeface="Times New Roman" panose="02020603050405020304" pitchFamily="18" charset="0"/>
              </a:rPr>
              <a:t>софинансирования</a:t>
            </a:r>
            <a:r>
              <a:rPr lang="ru-RU" altLang="ru-RU" sz="1400" dirty="0">
                <a:latin typeface="Times New Roman" panose="02020603050405020304" pitchFamily="18" charset="0"/>
              </a:rPr>
              <a:t> расходов других бюджетов</a:t>
            </a:r>
          </a:p>
        </p:txBody>
      </p:sp>
      <p:sp>
        <p:nvSpPr>
          <p:cNvPr id="11281" name="Line 43"/>
          <p:cNvSpPr>
            <a:spLocks noChangeShapeType="1"/>
          </p:cNvSpPr>
          <p:nvPr/>
        </p:nvSpPr>
        <p:spPr bwMode="auto">
          <a:xfrm flipH="1">
            <a:off x="1793194" y="1495990"/>
            <a:ext cx="5762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2" name="Line 44"/>
          <p:cNvSpPr>
            <a:spLocks noChangeShapeType="1"/>
          </p:cNvSpPr>
          <p:nvPr/>
        </p:nvSpPr>
        <p:spPr bwMode="auto">
          <a:xfrm flipH="1">
            <a:off x="3605652" y="1511298"/>
            <a:ext cx="144462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3" name="Line 45"/>
          <p:cNvSpPr>
            <a:spLocks noChangeShapeType="1"/>
          </p:cNvSpPr>
          <p:nvPr/>
        </p:nvSpPr>
        <p:spPr bwMode="auto">
          <a:xfrm>
            <a:off x="7046370" y="1535153"/>
            <a:ext cx="579437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4" name="Text Box 46"/>
          <p:cNvSpPr txBox="1">
            <a:spLocks noChangeArrowheads="1"/>
          </p:cNvSpPr>
          <p:nvPr/>
        </p:nvSpPr>
        <p:spPr bwMode="auto">
          <a:xfrm>
            <a:off x="1964744" y="44624"/>
            <a:ext cx="52768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2800" b="1" dirty="0" smtClean="0">
                <a:solidFill>
                  <a:schemeClr val="accent3">
                    <a:lumMod val="85000"/>
                  </a:schemeClr>
                </a:solidFill>
                <a:latin typeface="Times New Roman" panose="02020603050405020304" pitchFamily="18" charset="0"/>
              </a:rPr>
              <a:t>Межбюджетные отношения</a:t>
            </a:r>
            <a:endParaRPr lang="ru-RU" altLang="ru-RU" sz="2800" b="1" dirty="0">
              <a:solidFill>
                <a:schemeClr val="accent3">
                  <a:lumMod val="8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AutoShape 8"/>
          <p:cNvSpPr>
            <a:spLocks noChangeArrowheads="1"/>
          </p:cNvSpPr>
          <p:nvPr/>
        </p:nvSpPr>
        <p:spPr bwMode="auto">
          <a:xfrm>
            <a:off x="6848007" y="1922502"/>
            <a:ext cx="1849010" cy="4099842"/>
          </a:xfrm>
          <a:prstGeom prst="flowChartAlternateProcess">
            <a:avLst/>
          </a:prstGeom>
          <a:solidFill>
            <a:srgbClr val="CCFFCC">
              <a:alpha val="72156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11288" name="Line 50"/>
          <p:cNvSpPr>
            <a:spLocks noChangeShapeType="1"/>
          </p:cNvSpPr>
          <p:nvPr/>
        </p:nvSpPr>
        <p:spPr bwMode="auto">
          <a:xfrm>
            <a:off x="5641653" y="1511298"/>
            <a:ext cx="144463" cy="360362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89" name="Text Box 51"/>
          <p:cNvSpPr txBox="1">
            <a:spLocks noChangeArrowheads="1"/>
          </p:cNvSpPr>
          <p:nvPr/>
        </p:nvSpPr>
        <p:spPr bwMode="auto">
          <a:xfrm>
            <a:off x="6760480" y="1916832"/>
            <a:ext cx="2024063" cy="3605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latin typeface="Times New Roman" panose="02020603050405020304" pitchFamily="18" charset="0"/>
              </a:rPr>
              <a:t>Иные межбюджетные трансферты</a:t>
            </a:r>
            <a:r>
              <a:rPr lang="ru-RU" altLang="ru-RU" sz="900" dirty="0"/>
              <a:t> </a:t>
            </a:r>
            <a:r>
              <a:rPr lang="ru-RU" altLang="ru-RU" sz="1400" b="1" i="1" dirty="0">
                <a:latin typeface="Times New Roman" panose="02020603050405020304" pitchFamily="18" charset="0"/>
              </a:rPr>
              <a:t>(Трансфе́рт от лат. «Transfero»-переношу,перемещаю)</a:t>
            </a:r>
            <a:r>
              <a:rPr lang="ru-RU" altLang="ru-RU" sz="1400" b="1" dirty="0"/>
              <a:t> </a:t>
            </a:r>
            <a:r>
              <a:rPr lang="ru-RU" altLang="ru-RU" sz="1400" dirty="0">
                <a:latin typeface="Times New Roman" panose="02020603050405020304" pitchFamily="18" charset="0"/>
              </a:rPr>
              <a:t>Предоставляются на осуществление части полномочий по решению вопросов местного значения в соответствии с заключенными соглашениями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1400" b="1" dirty="0"/>
          </a:p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 b="1" dirty="0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6"/>
          <p:cNvSpPr>
            <a:spLocks noGrp="1" noChangeArrowheads="1"/>
          </p:cNvSpPr>
          <p:nvPr>
            <p:ph type="title" idx="4294967295"/>
          </p:nvPr>
        </p:nvSpPr>
        <p:spPr>
          <a:xfrm>
            <a:off x="273146" y="271540"/>
            <a:ext cx="8500919" cy="556121"/>
          </a:xfrm>
          <a:solidFill>
            <a:srgbClr val="CCFFFF"/>
          </a:solidFill>
          <a:ln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 anchor="t"/>
          <a:lstStyle/>
          <a:p>
            <a:pPr>
              <a:defRPr/>
            </a:pPr>
            <a:r>
              <a:rPr lang="ru-RU" sz="2800" b="1" dirty="0">
                <a:latin typeface="Times New Roman" pitchFamily="18" charset="0"/>
              </a:rPr>
              <a:t>Классификация расходов бюджета по разделам</a:t>
            </a:r>
          </a:p>
        </p:txBody>
      </p:sp>
      <p:pic>
        <p:nvPicPr>
          <p:cNvPr id="8198" name="Picture 9" descr="ЖКХ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5067" y="999330"/>
            <a:ext cx="722313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12" descr="Культур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0479" y="996155"/>
            <a:ext cx="723900" cy="50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0" name="Picture 14" descr="нац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7531" y="1007267"/>
            <a:ext cx="650875" cy="48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1" name="Picture 15" descr="нац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992979"/>
            <a:ext cx="650875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Picture 17" descr="Общегос-е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13" y="969167"/>
            <a:ext cx="722312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4" name="Picture 19" descr="Соц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4592" y="965993"/>
            <a:ext cx="720725" cy="53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5" name="Line 20"/>
          <p:cNvSpPr>
            <a:spLocks noChangeShapeType="1"/>
          </p:cNvSpPr>
          <p:nvPr/>
        </p:nvSpPr>
        <p:spPr bwMode="auto">
          <a:xfrm>
            <a:off x="3432968" y="1484313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06" name="Text Box 21"/>
          <p:cNvSpPr txBox="1">
            <a:spLocks noChangeArrowheads="1"/>
          </p:cNvSpPr>
          <p:nvPr/>
        </p:nvSpPr>
        <p:spPr bwMode="auto">
          <a:xfrm>
            <a:off x="554037" y="1841500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Общегосударст-венные вопросы</a:t>
            </a:r>
          </a:p>
        </p:txBody>
      </p:sp>
      <p:sp>
        <p:nvSpPr>
          <p:cNvPr id="8207" name="Text Box 26"/>
          <p:cNvSpPr txBox="1">
            <a:spLocks noChangeArrowheads="1"/>
          </p:cNvSpPr>
          <p:nvPr/>
        </p:nvSpPr>
        <p:spPr bwMode="auto">
          <a:xfrm>
            <a:off x="2686768" y="1647029"/>
            <a:ext cx="1304925" cy="66675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безопасность и правоохранительная деятельность</a:t>
            </a:r>
          </a:p>
        </p:txBody>
      </p:sp>
      <p:sp>
        <p:nvSpPr>
          <p:cNvPr id="8209" name="Text Box 28"/>
          <p:cNvSpPr txBox="1">
            <a:spLocks noChangeArrowheads="1"/>
          </p:cNvSpPr>
          <p:nvPr/>
        </p:nvSpPr>
        <p:spPr bwMode="auto">
          <a:xfrm>
            <a:off x="3974305" y="2361404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экономика</a:t>
            </a:r>
          </a:p>
        </p:txBody>
      </p:sp>
      <p:sp>
        <p:nvSpPr>
          <p:cNvPr id="8210" name="Text Box 33"/>
          <p:cNvSpPr txBox="1">
            <a:spLocks noChangeArrowheads="1"/>
          </p:cNvSpPr>
          <p:nvPr/>
        </p:nvSpPr>
        <p:spPr bwMode="auto">
          <a:xfrm>
            <a:off x="5124885" y="1816892"/>
            <a:ext cx="1082675" cy="530225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Жилищно-коммунальное хозяйство</a:t>
            </a:r>
          </a:p>
        </p:txBody>
      </p:sp>
      <p:sp>
        <p:nvSpPr>
          <p:cNvPr id="8211" name="Line 34"/>
          <p:cNvSpPr>
            <a:spLocks noChangeShapeType="1"/>
          </p:cNvSpPr>
          <p:nvPr/>
        </p:nvSpPr>
        <p:spPr bwMode="auto">
          <a:xfrm>
            <a:off x="4516437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3" name="Line 37"/>
          <p:cNvSpPr>
            <a:spLocks noChangeShapeType="1"/>
          </p:cNvSpPr>
          <p:nvPr/>
        </p:nvSpPr>
        <p:spPr bwMode="auto">
          <a:xfrm>
            <a:off x="4084638" y="1484313"/>
            <a:ext cx="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5" name="Text Box 39"/>
          <p:cNvSpPr txBox="1">
            <a:spLocks noChangeArrowheads="1"/>
          </p:cNvSpPr>
          <p:nvPr/>
        </p:nvSpPr>
        <p:spPr bwMode="auto">
          <a:xfrm>
            <a:off x="6271259" y="2349500"/>
            <a:ext cx="115411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 dirty="0">
                <a:latin typeface="Times New Roman" panose="02020603050405020304" pitchFamily="18" charset="0"/>
              </a:rPr>
              <a:t>Культура, кинематография</a:t>
            </a:r>
          </a:p>
        </p:txBody>
      </p:sp>
      <p:sp>
        <p:nvSpPr>
          <p:cNvPr id="8216" name="Line 40"/>
          <p:cNvSpPr>
            <a:spLocks noChangeShapeType="1"/>
          </p:cNvSpPr>
          <p:nvPr/>
        </p:nvSpPr>
        <p:spPr bwMode="auto">
          <a:xfrm>
            <a:off x="6848316" y="1472405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17" name="Text Box 42"/>
          <p:cNvSpPr txBox="1">
            <a:spLocks noChangeArrowheads="1"/>
          </p:cNvSpPr>
          <p:nvPr/>
        </p:nvSpPr>
        <p:spPr bwMode="auto">
          <a:xfrm>
            <a:off x="7397104" y="1841500"/>
            <a:ext cx="1155700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Социальная политика</a:t>
            </a:r>
          </a:p>
        </p:txBody>
      </p:sp>
      <p:sp>
        <p:nvSpPr>
          <p:cNvPr id="8219" name="Line 44"/>
          <p:cNvSpPr>
            <a:spLocks noChangeShapeType="1"/>
          </p:cNvSpPr>
          <p:nvPr/>
        </p:nvSpPr>
        <p:spPr bwMode="auto">
          <a:xfrm>
            <a:off x="7968604" y="1502568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23" name="Line 51"/>
          <p:cNvSpPr>
            <a:spLocks noChangeShapeType="1"/>
          </p:cNvSpPr>
          <p:nvPr/>
        </p:nvSpPr>
        <p:spPr bwMode="auto">
          <a:xfrm>
            <a:off x="5670268" y="15279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1271" name="Rectangle 15"/>
          <p:cNvSpPr>
            <a:spLocks noChangeArrowheads="1"/>
          </p:cNvSpPr>
          <p:nvPr/>
        </p:nvSpPr>
        <p:spPr bwMode="auto">
          <a:xfrm>
            <a:off x="344566" y="3233737"/>
            <a:ext cx="8493008" cy="517526"/>
          </a:xfrm>
          <a:prstGeom prst="rect">
            <a:avLst/>
          </a:prstGeom>
          <a:solidFill>
            <a:srgbClr val="CCFFFF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1400" b="1" smtClean="0">
                <a:latin typeface="Times New Roman" pitchFamily="18" charset="0"/>
              </a:rPr>
              <a:t>Каждый из разделов классификации имеет перечень подразделов, которые отражают основные направления реализации соответствующей функции</a:t>
            </a:r>
          </a:p>
        </p:txBody>
      </p:sp>
      <p:sp>
        <p:nvSpPr>
          <p:cNvPr id="11272" name="Rectangle 29"/>
          <p:cNvSpPr>
            <a:spLocks noChangeArrowheads="1"/>
          </p:cNvSpPr>
          <p:nvPr/>
        </p:nvSpPr>
        <p:spPr bwMode="auto">
          <a:xfrm>
            <a:off x="269004" y="3948646"/>
            <a:ext cx="4313750" cy="1815882"/>
          </a:xfrm>
          <a:prstGeom prst="rect">
            <a:avLst/>
          </a:prstGeom>
          <a:solidFill>
            <a:srgbClr val="CC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177800" algn="l"/>
              </a:tabLs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Например, в составе раздела «Жилищно-коммунальное хозяйство», </a:t>
            </a:r>
          </a:p>
          <a:p>
            <a:pPr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в том числе, выделяются: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жилищное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коммунальное хозяйство; </a:t>
            </a:r>
          </a:p>
          <a:p>
            <a:pPr>
              <a:buFontTx/>
              <a:buChar char="-"/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 благоустройство;</a:t>
            </a:r>
          </a:p>
          <a:p>
            <a:pPr>
              <a:defRPr/>
            </a:pPr>
            <a:r>
              <a:rPr lang="ru-RU" altLang="ru-RU" sz="1400" dirty="0" smtClean="0">
                <a:latin typeface="Times New Roman" pitchFamily="18" charset="0"/>
              </a:rPr>
              <a:t>-</a:t>
            </a:r>
            <a:r>
              <a:rPr lang="ru-RU" altLang="ru-RU" sz="1400" b="1" dirty="0" smtClean="0">
                <a:latin typeface="Times New Roman" pitchFamily="18" charset="0"/>
              </a:rPr>
              <a:t> другие вопросы в области жилищно-коммунального хозяйства</a:t>
            </a:r>
          </a:p>
        </p:txBody>
      </p:sp>
      <p:sp>
        <p:nvSpPr>
          <p:cNvPr id="11273" name="Rectangle 30"/>
          <p:cNvSpPr>
            <a:spLocks noChangeArrowheads="1"/>
          </p:cNvSpPr>
          <p:nvPr/>
        </p:nvSpPr>
        <p:spPr bwMode="auto">
          <a:xfrm rot="10800000" flipV="1">
            <a:off x="4899392" y="4113747"/>
            <a:ext cx="3873742" cy="1446550"/>
          </a:xfrm>
          <a:prstGeom prst="rect">
            <a:avLst/>
          </a:prstGeom>
          <a:solidFill>
            <a:srgbClr val="99FFCC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/>
        </p:spPr>
        <p:txBody>
          <a:bodyPr>
            <a:spAutoFit/>
          </a:bodyPr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400" b="1" dirty="0" smtClean="0">
                <a:latin typeface="Times New Roman" pitchFamily="18" charset="0"/>
              </a:rPr>
              <a:t>С полным  перечнем разделов и подразделов классификации расходов бюджетов  можно ознакомиться изучив Бюджетный кодекс     Российской  Федерации</a:t>
            </a:r>
          </a:p>
          <a:p>
            <a:pPr>
              <a:defRPr/>
            </a:pPr>
            <a:endParaRPr lang="ru-RU" altLang="ru-RU" sz="1400" b="1" dirty="0" smtClean="0">
              <a:latin typeface="Times New Roman" pitchFamily="18" charset="0"/>
            </a:endParaRPr>
          </a:p>
          <a:p>
            <a:pPr>
              <a:defRPr/>
            </a:pPr>
            <a:r>
              <a:rPr lang="ru-RU" altLang="ru-RU" sz="1800" b="1" dirty="0" smtClean="0">
                <a:latin typeface="Times New Roman" pitchFamily="18" charset="0"/>
              </a:rPr>
              <a:t>    </a:t>
            </a:r>
          </a:p>
        </p:txBody>
      </p:sp>
      <p:pic>
        <p:nvPicPr>
          <p:cNvPr id="8234" name="Picture 6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5162" y="1007267"/>
            <a:ext cx="630237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35" name="Line 67"/>
          <p:cNvSpPr>
            <a:spLocks noChangeShapeType="1"/>
          </p:cNvSpPr>
          <p:nvPr/>
        </p:nvSpPr>
        <p:spPr bwMode="auto">
          <a:xfrm>
            <a:off x="2250281" y="1496217"/>
            <a:ext cx="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8236" name="Text Box 68"/>
          <p:cNvSpPr txBox="1">
            <a:spLocks noChangeArrowheads="1"/>
          </p:cNvSpPr>
          <p:nvPr/>
        </p:nvSpPr>
        <p:spPr bwMode="auto">
          <a:xfrm>
            <a:off x="1605953" y="2376483"/>
            <a:ext cx="1084263" cy="393700"/>
          </a:xfrm>
          <a:prstGeom prst="rect">
            <a:avLst/>
          </a:prstGeom>
          <a:solidFill>
            <a:srgbClr val="DDDDDD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900" b="1">
                <a:latin typeface="Times New Roman" panose="02020603050405020304" pitchFamily="18" charset="0"/>
              </a:rPr>
              <a:t>Национальная оборона</a:t>
            </a:r>
          </a:p>
        </p:txBody>
      </p:sp>
      <p:sp>
        <p:nvSpPr>
          <p:cNvPr id="37" name="Line 20"/>
          <p:cNvSpPr>
            <a:spLocks noChangeShapeType="1"/>
          </p:cNvSpPr>
          <p:nvPr/>
        </p:nvSpPr>
        <p:spPr bwMode="auto">
          <a:xfrm>
            <a:off x="1096169" y="1502567"/>
            <a:ext cx="0" cy="288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 rot="20592838">
            <a:off x="860194" y="2823532"/>
            <a:ext cx="5790367" cy="344709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Подымахинского 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муниципального</a:t>
            </a:r>
          </a:p>
          <a:p>
            <a:pPr algn="ctr"/>
            <a:r>
              <a:rPr lang="ru-RU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образования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на 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2024 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год и плановый период </a:t>
            </a:r>
          </a:p>
          <a:p>
            <a:pPr algn="ctr"/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2025 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и 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2026 </a:t>
            </a:r>
            <a:r>
              <a:rPr lang="ru-RU" sz="28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dist="38100" dir="8460000" algn="bl" rotWithShape="0">
                    <a:schemeClr val="accent5"/>
                  </a:outerShdw>
                </a:effectLst>
                <a:latin typeface="Garamond" panose="02020404030301010803" pitchFamily="18" charset="0"/>
              </a:rPr>
              <a:t>годов</a:t>
            </a:r>
            <a:endParaRPr lang="ru-RU" sz="28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dist="38100" dir="8460000" algn="bl" rotWithShape="0">
                  <a:schemeClr val="accent5"/>
                </a:outerShdw>
              </a:effectLst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434666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6" name="AutoShape 241"/>
          <p:cNvSpPr>
            <a:spLocks noChangeArrowheads="1"/>
          </p:cNvSpPr>
          <p:nvPr/>
        </p:nvSpPr>
        <p:spPr bwMode="auto">
          <a:xfrm>
            <a:off x="3650456" y="1416580"/>
            <a:ext cx="1952625" cy="2520950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Основных направлений бюджетной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налоговой политики Подымахинского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образования на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 и на плановый период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годов, утвержденных постановлением администрации Подымахинского сельского поселения от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01.11.2023г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92-п</a:t>
            </a:r>
            <a:endParaRPr lang="ru-RU" alt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850330" y="331788"/>
            <a:ext cx="7728203" cy="914399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ru-RU" altLang="ru-RU" sz="2000" b="1" dirty="0" smtClean="0">
                <a:latin typeface="Times New Roman" pitchFamily="18" charset="0"/>
                <a:cs typeface="Times New Roman" pitchFamily="18" charset="0"/>
              </a:rPr>
              <a:t>Бюджет Подымахинского муниципального образования составляется на основе:</a:t>
            </a:r>
          </a:p>
        </p:txBody>
      </p:sp>
      <p:sp>
        <p:nvSpPr>
          <p:cNvPr id="15365" name="AutoShape 240"/>
          <p:cNvSpPr>
            <a:spLocks noChangeArrowheads="1"/>
          </p:cNvSpPr>
          <p:nvPr/>
        </p:nvSpPr>
        <p:spPr bwMode="auto">
          <a:xfrm>
            <a:off x="974725" y="1412875"/>
            <a:ext cx="1592263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7" name="AutoShape 242"/>
          <p:cNvSpPr>
            <a:spLocks noChangeArrowheads="1"/>
          </p:cNvSpPr>
          <p:nvPr/>
        </p:nvSpPr>
        <p:spPr bwMode="auto">
          <a:xfrm>
            <a:off x="6616700" y="1412875"/>
            <a:ext cx="1590675" cy="2016125"/>
          </a:xfrm>
          <a:prstGeom prst="flowChartAlternate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5368" name="Text Box 244"/>
          <p:cNvSpPr txBox="1">
            <a:spLocks noChangeArrowheads="1"/>
          </p:cNvSpPr>
          <p:nvPr/>
        </p:nvSpPr>
        <p:spPr bwMode="auto">
          <a:xfrm>
            <a:off x="1047750" y="1484313"/>
            <a:ext cx="1446213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Бюджетного послания Президента Российской Федерации о бюджетной политике в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2024-2026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годах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0" name="Text Box 246"/>
          <p:cNvSpPr txBox="1">
            <a:spLocks noChangeArrowheads="1"/>
          </p:cNvSpPr>
          <p:nvPr/>
        </p:nvSpPr>
        <p:spPr bwMode="auto">
          <a:xfrm>
            <a:off x="6616700" y="1412875"/>
            <a:ext cx="1531938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Прогноза социально – экономического развития Подымахинского сельского поселения на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2024 - 2026 </a:t>
            </a:r>
            <a:r>
              <a:rPr lang="ru-RU" altLang="ru-RU" sz="1200" dirty="0">
                <a:latin typeface="Times New Roman" panose="02020603050405020304" pitchFamily="18" charset="0"/>
              </a:rPr>
              <a:t>годы, утвержденного постановлением администрации от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01.11.2023г </a:t>
            </a:r>
            <a:r>
              <a:rPr lang="ru-RU" altLang="ru-RU" sz="1200" dirty="0">
                <a:latin typeface="Times New Roman" panose="02020603050405020304" pitchFamily="18" charset="0"/>
              </a:rPr>
              <a:t>№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93-п</a:t>
            </a:r>
            <a:endParaRPr lang="ru-RU" altLang="ru-RU" sz="1200" dirty="0">
              <a:latin typeface="Times New Roman" panose="02020603050405020304" pitchFamily="18" charset="0"/>
            </a:endParaRPr>
          </a:p>
        </p:txBody>
      </p:sp>
      <p:sp>
        <p:nvSpPr>
          <p:cNvPr id="15371" name="Text Box 247"/>
          <p:cNvSpPr txBox="1">
            <a:spLocks noChangeArrowheads="1"/>
          </p:cNvSpPr>
          <p:nvPr/>
        </p:nvSpPr>
        <p:spPr bwMode="auto">
          <a:xfrm>
            <a:off x="469900" y="5300663"/>
            <a:ext cx="8313738" cy="1314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600" dirty="0">
                <a:latin typeface="Times New Roman" panose="02020603050405020304" pitchFamily="18" charset="0"/>
              </a:rPr>
              <a:t>повышение эффективности расходов и перераспределение бюджетных расходов в пользу приоритетных направлений и проектов, обеспечивающих максимальный эффект экономического роста и достижение измеримых, общественно значимых результатов, наиболее важные из которых установлены Указами Президента Российской Федерации от 07 мая 2012 года.</a:t>
            </a:r>
          </a:p>
        </p:txBody>
      </p:sp>
      <p:sp>
        <p:nvSpPr>
          <p:cNvPr id="2" name="Скругленный прямоугольник 6"/>
          <p:cNvSpPr/>
          <p:nvPr/>
        </p:nvSpPr>
        <p:spPr>
          <a:xfrm>
            <a:off x="987325" y="4145948"/>
            <a:ext cx="7449312" cy="900386"/>
          </a:xfrm>
          <a:prstGeom prst="roundRec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  <a:outerShdw blurRad="40000" dist="20000" dir="5400000" rotWithShape="0">
              <a:srgbClr val="000000">
                <a:alpha val="38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defRPr/>
            </a:pP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Постановлением администрации Подымахинского сельского поселения от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01.11.2023г </a:t>
            </a:r>
            <a:r>
              <a:rPr lang="ru-RU" altLang="ru-RU" sz="1600" b="1" dirty="0">
                <a:latin typeface="Times New Roman" pitchFamily="18" charset="0"/>
                <a:cs typeface="Times New Roman" pitchFamily="18" charset="0"/>
              </a:rPr>
              <a:t>№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92-п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определены основные направления бюджетной политики поселения на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2024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год и плановый период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altLang="ru-RU" sz="1600" b="1" dirty="0" smtClean="0">
                <a:latin typeface="Times New Roman" pitchFamily="18" charset="0"/>
                <a:cs typeface="Times New Roman" pitchFamily="18" charset="0"/>
              </a:rPr>
              <a:t>годов:</a:t>
            </a: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4000" y="1412875"/>
            <a:ext cx="8747125" cy="4713288"/>
          </a:xfrm>
        </p:spPr>
        <p:txBody>
          <a:bodyPr/>
          <a:lstStyle/>
          <a:p>
            <a:pPr algn="ctr" eaLnBrk="1" hangingPunct="1">
              <a:buFontTx/>
              <a:buNone/>
            </a:pPr>
            <a:r>
              <a:rPr lang="ru-RU" altLang="ru-RU" sz="1300" b="1" dirty="0" smtClean="0">
                <a:latin typeface="Times New Roman" panose="02020603050405020304" pitchFamily="18" charset="0"/>
              </a:rPr>
              <a:t>Основные характеристики бюджета Подымахинского сельского поселения на </a:t>
            </a:r>
            <a:r>
              <a:rPr lang="ru-RU" altLang="ru-RU" sz="1300" b="1" dirty="0" smtClean="0">
                <a:latin typeface="Times New Roman" panose="02020603050405020304" pitchFamily="18" charset="0"/>
              </a:rPr>
              <a:t>2024 </a:t>
            </a:r>
            <a:r>
              <a:rPr lang="ru-RU" altLang="ru-RU" sz="1300" b="1" dirty="0" smtClean="0">
                <a:latin typeface="Times New Roman" panose="02020603050405020304" pitchFamily="18" charset="0"/>
              </a:rPr>
              <a:t>– </a:t>
            </a:r>
            <a:r>
              <a:rPr lang="ru-RU" altLang="ru-RU" sz="1300" b="1" dirty="0" smtClean="0">
                <a:latin typeface="Times New Roman" panose="02020603050405020304" pitchFamily="18" charset="0"/>
              </a:rPr>
              <a:t>2026 </a:t>
            </a:r>
            <a:r>
              <a:rPr lang="ru-RU" altLang="ru-RU" sz="1300" b="1" dirty="0" smtClean="0">
                <a:latin typeface="Times New Roman" panose="02020603050405020304" pitchFamily="18" charset="0"/>
              </a:rPr>
              <a:t>годы, тыс. рублей</a:t>
            </a:r>
          </a:p>
        </p:txBody>
      </p:sp>
      <p:sp>
        <p:nvSpPr>
          <p:cNvPr id="14339" name="Rectangle 4"/>
          <p:cNvSpPr>
            <a:spLocks noGrp="1" noChangeArrowheads="1"/>
          </p:cNvSpPr>
          <p:nvPr>
            <p:ph type="title"/>
          </p:nvPr>
        </p:nvSpPr>
        <p:spPr>
          <a:xfrm>
            <a:off x="557213" y="247650"/>
            <a:ext cx="8262937" cy="1069975"/>
          </a:xfrm>
          <a:extLst>
            <a:ext uri="{909E8E84-426E-40DD-AFC4-6F175D3DCCD1}">
              <a14:hiddenFill xmlns:a14="http://schemas.microsoft.com/office/drawing/2010/main">
                <a:solidFill>
                  <a:srgbClr val="BBE0E3"/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ru-RU" altLang="ru-RU" sz="2400" b="1" i="1" u="sng" dirty="0" smtClean="0">
                <a:solidFill>
                  <a:schemeClr val="accent2">
                    <a:lumMod val="75000"/>
                  </a:schemeClr>
                </a:solidFill>
              </a:rPr>
              <a:t>Общие характеристики доходов и расходов бюджета поселения</a:t>
            </a:r>
          </a:p>
        </p:txBody>
      </p:sp>
      <p:sp>
        <p:nvSpPr>
          <p:cNvPr id="14340" name="Line 154"/>
          <p:cNvSpPr>
            <a:spLocks noChangeShapeType="1"/>
          </p:cNvSpPr>
          <p:nvPr/>
        </p:nvSpPr>
        <p:spPr bwMode="auto">
          <a:xfrm>
            <a:off x="5253038" y="1296988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1" name="Line 562"/>
          <p:cNvSpPr>
            <a:spLocks noChangeShapeType="1"/>
          </p:cNvSpPr>
          <p:nvPr/>
        </p:nvSpPr>
        <p:spPr bwMode="auto">
          <a:xfrm>
            <a:off x="5495925" y="17383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4342" name="Line 1197"/>
          <p:cNvSpPr>
            <a:spLocks noChangeShapeType="1"/>
          </p:cNvSpPr>
          <p:nvPr/>
        </p:nvSpPr>
        <p:spPr bwMode="auto">
          <a:xfrm>
            <a:off x="5529263" y="1649413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4343" name="Line 1565"/>
          <p:cNvSpPr>
            <a:spLocks noChangeShapeType="1"/>
          </p:cNvSpPr>
          <p:nvPr/>
        </p:nvSpPr>
        <p:spPr bwMode="auto">
          <a:xfrm>
            <a:off x="5529263" y="1682750"/>
            <a:ext cx="0" cy="0"/>
          </a:xfrm>
          <a:prstGeom prst="line">
            <a:avLst/>
          </a:prstGeom>
          <a:noFill/>
          <a:ln w="12700" cap="rnd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178970" name="Group 18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484994"/>
              </p:ext>
            </p:extLst>
          </p:nvPr>
        </p:nvGraphicFramePr>
        <p:xfrm>
          <a:off x="557214" y="1916113"/>
          <a:ext cx="8137498" cy="4176288"/>
        </p:xfrm>
        <a:graphic>
          <a:graphicData uri="http://schemas.openxmlformats.org/drawingml/2006/table">
            <a:tbl>
              <a:tblPr/>
              <a:tblGrid>
                <a:gridCol w="158477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93610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  <a:gridCol w="1008112">
                  <a:extLst>
                    <a:ext uri="{9D8B030D-6E8A-4147-A177-3AD203B41FA5}">
                      <a16:colId xmlns="" xmlns:a16="http://schemas.microsoft.com/office/drawing/2014/main" val="849718894"/>
                    </a:ext>
                  </a:extLst>
                </a:gridCol>
              </a:tblGrid>
              <a:tr h="929877"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rowSpan="3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11  от 22.12.2022г. «О бюджете Подымахинского сельского поселения на 2023 год и на плановый период 2024 и 2025 годов» (с изм. от 31.10.2023г. № 29)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2024-2026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5912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2023год 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2025год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alt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08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</a:t>
                      </a:r>
                      <a:endParaRPr kumimoji="0" lang="ru-RU" altLang="ru-RU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%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года к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году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Доходы, всего</a:t>
                      </a: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26 094,9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23 856,8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ru-RU" alt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91</a:t>
                      </a:r>
                      <a:endParaRPr lang="ru-RU" altLang="ru-RU" sz="1100" b="1" kern="1200" dirty="0" smtClean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24 208,4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25 540,8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ru-RU" sz="1100" b="1" kern="1200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26 622,5</a:t>
                      </a:r>
                      <a:endParaRPr lang="ru-RU" sz="1100" b="1" kern="1200" dirty="0"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 доходы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4 286,1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3 136,4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73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3 676,1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3 899,4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4 032,4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</a:t>
                      </a:r>
                      <a:endParaRPr kumimoji="0" lang="ru-RU" altLang="ru-RU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21 808,8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20 720,4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95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20 532,3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21 641,4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22 590,1</a:t>
                      </a:r>
                      <a:endParaRPr lang="ru-RU" sz="11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5912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Расходы, всего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25 955,8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26 169,8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101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24 337,1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25 101,9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25 545,5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том числе условно утвержденные</a:t>
                      </a: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575,4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1 218,2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2681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Дефицит (-)/</a:t>
                      </a:r>
                    </a:p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Профицит (+)</a:t>
                      </a:r>
                      <a:endParaRPr kumimoji="0" lang="ru-RU" alt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1" marB="45721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-139,1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-2 313,0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</a:txBody>
                  <a:tcPr marT="45721" marB="45721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-128,7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-136,5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-141,1</a:t>
                      </a:r>
                      <a:endParaRPr lang="ru-RU" sz="11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9050" marR="190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blipFill>
                      <a:blip r:embed="rId4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115888"/>
            <a:ext cx="8262937" cy="766762"/>
          </a:xfrm>
        </p:spPr>
        <p:txBody>
          <a:bodyPr/>
          <a:lstStyle/>
          <a:p>
            <a:pPr eaLnBrk="1" hangingPunct="1"/>
            <a:r>
              <a:rPr lang="ru-RU" altLang="ru-RU" sz="2400" b="1" i="1" u="sng" dirty="0" smtClean="0"/>
              <a:t>Доходы бюджета поселения</a:t>
            </a:r>
          </a:p>
        </p:txBody>
      </p:sp>
      <p:sp>
        <p:nvSpPr>
          <p:cNvPr id="16387" name="Text Box 5"/>
          <p:cNvSpPr txBox="1">
            <a:spLocks noChangeArrowheads="1"/>
          </p:cNvSpPr>
          <p:nvPr/>
        </p:nvSpPr>
        <p:spPr bwMode="auto">
          <a:xfrm>
            <a:off x="459581" y="706436"/>
            <a:ext cx="8458200" cy="739775"/>
          </a:xfrm>
          <a:prstGeom prst="rect">
            <a:avLst/>
          </a:prstGeom>
          <a:solidFill>
            <a:schemeClr val="accent2">
              <a:lumMod val="20000"/>
              <a:lumOff val="80000"/>
              <a:alpha val="67000"/>
            </a:schemeClr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dirty="0">
                <a:latin typeface="Times New Roman" panose="02020603050405020304" pitchFamily="18" charset="0"/>
              </a:rPr>
              <a:t>Доходы бюджета поселения сформированы в соответствии с бюджетным законодательством Российской Федерации, законодательством о налогах и сборах, законодательством об иных обязательных 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платежах. </a:t>
            </a: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6388" name="Rectangle 7"/>
          <p:cNvSpPr>
            <a:spLocks noChangeArrowheads="1"/>
          </p:cNvSpPr>
          <p:nvPr/>
        </p:nvSpPr>
        <p:spPr bwMode="auto">
          <a:xfrm>
            <a:off x="0" y="1933575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0" name="Text Box 9"/>
          <p:cNvSpPr txBox="1">
            <a:spLocks noChangeArrowheads="1"/>
          </p:cNvSpPr>
          <p:nvPr/>
        </p:nvSpPr>
        <p:spPr bwMode="auto">
          <a:xfrm>
            <a:off x="1120775" y="4292600"/>
            <a:ext cx="57102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endParaRPr lang="ru-RU" altLang="ru-RU" sz="900"/>
          </a:p>
        </p:txBody>
      </p:sp>
      <p:sp>
        <p:nvSpPr>
          <p:cNvPr id="16392" name="Rectangle 12"/>
          <p:cNvSpPr>
            <a:spLocks noChangeArrowheads="1"/>
          </p:cNvSpPr>
          <p:nvPr/>
        </p:nvSpPr>
        <p:spPr bwMode="auto">
          <a:xfrm>
            <a:off x="0" y="1938338"/>
            <a:ext cx="9180513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8683379"/>
              </p:ext>
            </p:extLst>
          </p:nvPr>
        </p:nvGraphicFramePr>
        <p:xfrm>
          <a:off x="692238" y="3140968"/>
          <a:ext cx="7992886" cy="18542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645983"/>
                <a:gridCol w="1045438"/>
                <a:gridCol w="1045438"/>
                <a:gridCol w="1047078"/>
                <a:gridCol w="1162691"/>
                <a:gridCol w="1046258"/>
              </a:tblGrid>
              <a:tr h="22606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Показатель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2022г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2023г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 smtClean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2026г</a:t>
                      </a: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46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Налоговые и неналоговые доходы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4 286,1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3 136,4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3 676,1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3 899,4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4 032,4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78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Безвозмездные поступления, 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21 808,8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20 720,4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20 532,3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21 641,4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22 590,1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52400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из них: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9113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Дотации, в том числе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8 190,6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11 179,3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17 880,3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18 980,1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19 858,2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Субсидии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Субвенции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209,3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239,5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252,0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261,3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0,7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17081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Иные МБТ</a:t>
                      </a:r>
                      <a:endParaRPr lang="ru-RU" sz="1200" i="1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13 008,9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8 975,0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2 000,0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2 000,0</a:t>
                      </a:r>
                      <a:r>
                        <a:rPr lang="ru-RU" sz="12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1200" i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marR="18415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Итого доходов</a:t>
                      </a:r>
                      <a:endParaRPr lang="ru-RU" sz="1200" dirty="0">
                        <a:solidFill>
                          <a:srgbClr val="0070C0"/>
                        </a:solidFill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26 094,9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23 856,8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24 208,4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25 540,8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26 622,5</a:t>
                      </a:r>
                      <a:endParaRPr lang="ru-RU" sz="1200" b="1" dirty="0">
                        <a:effectLst/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5">
                        <a:alpha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989654" y="2010762"/>
            <a:ext cx="7201202" cy="907941"/>
          </a:xfrm>
          <a:prstGeom prst="rect">
            <a:avLst/>
          </a:prstGeom>
          <a:solidFill>
            <a:schemeClr val="accent2">
              <a:lumMod val="20000"/>
              <a:lumOff val="80000"/>
              <a:alpha val="64000"/>
            </a:schemeClr>
          </a:solidFill>
          <a:ln>
            <a:noFill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Характеристики прогноза поступлений доходов в бюджет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Подымахинского муниципального образования на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2024-2026 </a:t>
            </a: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годы </a:t>
            </a:r>
          </a:p>
          <a:p>
            <a:pPr marL="0" marR="0" lvl="0" indent="43815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 учетом изменения бюджетного и налогового законодательства</a:t>
            </a:r>
            <a:endParaRPr kumimoji="0" lang="ru-RU" sz="800" b="1" i="0" u="none" strike="noStrike" cap="none" normalizeH="0" baseline="0" dirty="0" smtClean="0">
              <a:ln>
                <a:noFill/>
              </a:ln>
              <a:solidFill>
                <a:schemeClr val="accent2">
                  <a:lumMod val="75000"/>
                </a:schemeClr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43815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1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тыс. рублей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90982" y="5085184"/>
            <a:ext cx="8262937" cy="1143000"/>
          </a:xfrm>
        </p:spPr>
        <p:txBody>
          <a:bodyPr/>
          <a:lstStyle/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</a:t>
            </a:r>
          </a:p>
        </p:txBody>
      </p:sp>
      <p:graphicFrame>
        <p:nvGraphicFramePr>
          <p:cNvPr id="294948" name="Group 3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805255"/>
              </p:ext>
            </p:extLst>
          </p:nvPr>
        </p:nvGraphicFramePr>
        <p:xfrm>
          <a:off x="454469" y="3429000"/>
          <a:ext cx="8335965" cy="1555014"/>
        </p:xfrm>
        <a:graphic>
          <a:graphicData uri="http://schemas.openxmlformats.org/drawingml/2006/table">
            <a:tbl>
              <a:tblPr/>
              <a:tblGrid>
                <a:gridCol w="255205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079676">
                  <a:extLst>
                    <a:ext uri="{9D8B030D-6E8A-4147-A177-3AD203B41FA5}">
                      <a16:colId xmlns="" xmlns:a16="http://schemas.microsoft.com/office/drawing/2014/main" val="135977018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5212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9989">
                  <a:extLst>
                    <a:ext uri="{9D8B030D-6E8A-4147-A177-3AD203B41FA5}">
                      <a16:colId xmlns="" xmlns:a16="http://schemas.microsoft.com/office/drawing/2014/main" val="2240129655"/>
                    </a:ext>
                  </a:extLst>
                </a:gridCol>
              </a:tblGrid>
              <a:tr h="51861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 вида доходов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2022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год, </a:t>
                      </a:r>
                    </a:p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факт</a:t>
                      </a: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</a:t>
                      </a: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план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2026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год, прогноз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FF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Доходы от уплаты акцизов на нефтепродукты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2 873,5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3 709,3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3 138,5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3 233,8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3 346,1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0504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Сумма доходов дорожного фонда </a:t>
                      </a:r>
                      <a:endParaRPr kumimoji="0" lang="ru-RU" altLang="ru-RU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2 873,5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3 709,3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3 138,5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3 233,8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3 346,1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</a:endParaRPr>
                    </a:p>
                  </a:txBody>
                  <a:tcPr marT="45739" marB="45739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457" name="Rectangle 30"/>
          <p:cNvSpPr>
            <a:spLocks noChangeArrowheads="1"/>
          </p:cNvSpPr>
          <p:nvPr/>
        </p:nvSpPr>
        <p:spPr bwMode="auto">
          <a:xfrm>
            <a:off x="198438" y="4652963"/>
            <a:ext cx="8262937" cy="1368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4400" b="1">
              <a:solidFill>
                <a:schemeClr val="tx2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58" name="Rectangle 32"/>
          <p:cNvSpPr>
            <a:spLocks noChangeArrowheads="1"/>
          </p:cNvSpPr>
          <p:nvPr/>
        </p:nvSpPr>
        <p:spPr bwMode="auto">
          <a:xfrm>
            <a:off x="588769" y="2852936"/>
            <a:ext cx="8047037" cy="5751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Источники формирования доходов дорожного фонда в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2022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– </a:t>
            </a:r>
            <a:r>
              <a:rPr lang="ru-RU" altLang="ru-RU" sz="1800" b="1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2026 </a:t>
            </a:r>
            <a:r>
              <a:rPr lang="ru-RU" altLang="ru-RU" sz="1800" b="1" dirty="0">
                <a:solidFill>
                  <a:schemeClr val="tx2"/>
                </a:solidFill>
                <a:latin typeface="Times New Roman" panose="02020603050405020304" pitchFamily="18" charset="0"/>
              </a:rPr>
              <a:t>годах</a:t>
            </a:r>
            <a: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  <a:t> </a:t>
            </a:r>
            <a:br>
              <a:rPr lang="ru-RU" altLang="ru-RU" sz="1800" dirty="0">
                <a:solidFill>
                  <a:schemeClr val="tx2"/>
                </a:solidFill>
                <a:latin typeface="Times New Roman" panose="02020603050405020304" pitchFamily="18" charset="0"/>
              </a:rPr>
            </a:br>
            <a:r>
              <a:rPr lang="ru-RU" altLang="ru-RU" sz="1100" dirty="0" smtClean="0">
                <a:solidFill>
                  <a:schemeClr val="tx2"/>
                </a:solidFill>
                <a:latin typeface="Times New Roman" panose="02020603050405020304" pitchFamily="18" charset="0"/>
              </a:rPr>
              <a:t>тыс</a:t>
            </a:r>
            <a:r>
              <a:rPr lang="ru-RU" altLang="ru-RU" sz="1100" dirty="0">
                <a:solidFill>
                  <a:schemeClr val="tx2"/>
                </a:solidFill>
                <a:latin typeface="Times New Roman" panose="02020603050405020304" pitchFamily="18" charset="0"/>
              </a:rPr>
              <a:t>. рублей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502024" y="333743"/>
            <a:ext cx="4739504" cy="830997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altLang="ru-RU" sz="48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Times New Roman" pitchFamily="18" charset="0"/>
              </a:rPr>
              <a:t>Дорожный фонд</a:t>
            </a:r>
            <a:endParaRPr lang="ru-RU" sz="48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57213" y="69850"/>
            <a:ext cx="8262937" cy="417513"/>
          </a:xfrm>
        </p:spPr>
        <p:txBody>
          <a:bodyPr/>
          <a:lstStyle/>
          <a:p>
            <a:pPr eaLnBrk="1" hangingPunct="1"/>
            <a:r>
              <a:rPr lang="ru-RU" altLang="ru-RU" sz="3200" b="1" i="1" u="sng" smtClean="0"/>
              <a:t>Межбюджетные</a:t>
            </a:r>
            <a:r>
              <a:rPr lang="ru-RU" altLang="ru-RU" sz="4000" b="1" i="1" u="sng" smtClean="0"/>
              <a:t> </a:t>
            </a:r>
            <a:r>
              <a:rPr lang="ru-RU" altLang="ru-RU" sz="3200" b="1" i="1" u="sng" smtClean="0"/>
              <a:t>отношения</a:t>
            </a:r>
          </a:p>
        </p:txBody>
      </p:sp>
      <p:sp>
        <p:nvSpPr>
          <p:cNvPr id="7171" name="AutoShape 7"/>
          <p:cNvSpPr>
            <a:spLocks noChangeArrowheads="1"/>
          </p:cNvSpPr>
          <p:nvPr/>
        </p:nvSpPr>
        <p:spPr bwMode="auto">
          <a:xfrm>
            <a:off x="453026" y="1357621"/>
            <a:ext cx="3823377" cy="1553607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0" name="Text Box 7"/>
          <p:cNvSpPr txBox="1">
            <a:spLocks noChangeArrowheads="1"/>
          </p:cNvSpPr>
          <p:nvPr/>
        </p:nvSpPr>
        <p:spPr bwMode="auto">
          <a:xfrm>
            <a:off x="563563" y="1527175"/>
            <a:ext cx="3600450" cy="6617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Иркутской области:</a:t>
            </a:r>
          </a:p>
          <a:p>
            <a:pPr marL="171450" indent="-171450"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субсидии 400,0 тыс. рублей;</a:t>
            </a:r>
            <a:endParaRPr lang="ru-RU" altLang="ru-RU" sz="1200" dirty="0"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FontTx/>
              <a:buChar char="-"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   субвенции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252,0 </a:t>
            </a:r>
            <a:r>
              <a:rPr lang="ru-RU" altLang="ru-RU" sz="1200" dirty="0">
                <a:latin typeface="Times New Roman" panose="02020603050405020304" pitchFamily="18" charset="0"/>
              </a:rPr>
              <a:t>тыс.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рублей</a:t>
            </a:r>
            <a:r>
              <a:rPr lang="ru-RU" altLang="ru-RU" sz="1200" dirty="0">
                <a:latin typeface="Times New Roman" panose="02020603050405020304" pitchFamily="18" charset="0"/>
              </a:rPr>
              <a:t>.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" name="AutoShape 7"/>
          <p:cNvSpPr>
            <a:spLocks noChangeArrowheads="1"/>
          </p:cNvSpPr>
          <p:nvPr/>
        </p:nvSpPr>
        <p:spPr bwMode="auto">
          <a:xfrm>
            <a:off x="453010" y="3023707"/>
            <a:ext cx="3821816" cy="1485414"/>
          </a:xfrm>
          <a:prstGeom prst="flowChartAlternateProcess">
            <a:avLst/>
          </a:prstGeom>
          <a:solidFill>
            <a:srgbClr val="CCFFCC">
              <a:alpha val="74117"/>
            </a:srgbClr>
          </a:solidFill>
          <a:ln w="9525">
            <a:solidFill>
              <a:schemeClr val="tx1"/>
            </a:solidFill>
            <a:miter lim="800000"/>
            <a:headEnd/>
            <a:tailEnd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>
            <a:lvl1pPr algn="l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algn="l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algn="l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algn="l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algn="l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ru-RU" altLang="ru-RU" sz="1300" smtClean="0">
              <a:latin typeface="Times New Roman" pitchFamily="18" charset="0"/>
            </a:endParaRPr>
          </a:p>
        </p:txBody>
      </p:sp>
      <p:sp>
        <p:nvSpPr>
          <p:cNvPr id="26634" name="AutoShape 26"/>
          <p:cNvSpPr>
            <a:spLocks noChangeArrowheads="1"/>
          </p:cNvSpPr>
          <p:nvPr/>
        </p:nvSpPr>
        <p:spPr bwMode="auto">
          <a:xfrm>
            <a:off x="5168900" y="2349500"/>
            <a:ext cx="2963863" cy="1800225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5" name="Text Box 27"/>
          <p:cNvSpPr txBox="1">
            <a:spLocks noChangeArrowheads="1"/>
          </p:cNvSpPr>
          <p:nvPr/>
        </p:nvSpPr>
        <p:spPr bwMode="auto">
          <a:xfrm>
            <a:off x="5276850" y="2465388"/>
            <a:ext cx="2747963" cy="1568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600" b="1">
                <a:latin typeface="Times New Roman" panose="02020603050405020304" pitchFamily="18" charset="0"/>
              </a:rPr>
              <a:t>БЮДЖЕТ ПОДЫМАХИНСКОГО МУНИЦИПАЛЬНОГО ОБРАЗОВАНИЯ (СЕЛЬСКОГО ПОСЕЛЕНИЯ)</a:t>
            </a:r>
          </a:p>
        </p:txBody>
      </p:sp>
      <p:sp>
        <p:nvSpPr>
          <p:cNvPr id="26636" name="Text Box 36"/>
          <p:cNvSpPr txBox="1">
            <a:spLocks noChangeArrowheads="1"/>
          </p:cNvSpPr>
          <p:nvPr/>
        </p:nvSpPr>
        <p:spPr bwMode="auto">
          <a:xfrm>
            <a:off x="557213" y="3219450"/>
            <a:ext cx="3654425" cy="12311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ru-RU" altLang="ru-RU" sz="13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3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300" b="1" dirty="0">
                <a:latin typeface="Times New Roman" panose="02020603050405020304" pitchFamily="18" charset="0"/>
              </a:rPr>
              <a:t> муниципального района: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>
                <a:latin typeface="Times New Roman" panose="02020603050405020304" pitchFamily="18" charset="0"/>
              </a:rPr>
              <a:t>-дотации на выравнивание  бюджетной  обеспеченности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17 389,3 тыс</a:t>
            </a:r>
            <a:r>
              <a:rPr lang="ru-RU" altLang="ru-RU" sz="1200" dirty="0">
                <a:latin typeface="Times New Roman" panose="02020603050405020304" pitchFamily="18" charset="0"/>
              </a:rPr>
              <a:t>. рублей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;</a:t>
            </a:r>
          </a:p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dirty="0" smtClean="0">
                <a:latin typeface="Times New Roman" panose="02020603050405020304" pitchFamily="18" charset="0"/>
              </a:rPr>
              <a:t>-прочие межбюджетные трансферты, передаваемые бюджетам сельских поселений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2 000,0</a:t>
            </a:r>
            <a:endParaRPr lang="ru-RU" altLang="ru-RU" sz="1200" dirty="0" smtClean="0">
              <a:latin typeface="Times New Roman" panose="02020603050405020304" pitchFamily="18" charset="0"/>
            </a:endParaRPr>
          </a:p>
        </p:txBody>
      </p:sp>
      <p:sp>
        <p:nvSpPr>
          <p:cNvPr id="26637" name="AutoShape 47"/>
          <p:cNvSpPr>
            <a:spLocks noChangeArrowheads="1"/>
          </p:cNvSpPr>
          <p:nvPr/>
        </p:nvSpPr>
        <p:spPr bwMode="auto">
          <a:xfrm rot="5400000">
            <a:off x="5532438" y="327025"/>
            <a:ext cx="792162" cy="3252788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2912 h 21600"/>
              <a:gd name="T14" fmla="*/ 18227 w 21600"/>
              <a:gd name="T15" fmla="*/ 9246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lnTo>
                  <a:pt x="21600" y="6079"/>
                </a:lnTo>
                <a:close/>
              </a:path>
            </a:pathLst>
          </a:cu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26638" name="AutoShape 51"/>
          <p:cNvSpPr>
            <a:spLocks noChangeArrowheads="1"/>
          </p:cNvSpPr>
          <p:nvPr/>
        </p:nvSpPr>
        <p:spPr bwMode="auto">
          <a:xfrm>
            <a:off x="4302125" y="3500438"/>
            <a:ext cx="868363" cy="431800"/>
          </a:xfrm>
          <a:prstGeom prst="rightArrow">
            <a:avLst>
              <a:gd name="adj1" fmla="val 50000"/>
              <a:gd name="adj2" fmla="val 50276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39" name="AutoShape 54"/>
          <p:cNvSpPr>
            <a:spLocks noChangeArrowheads="1"/>
          </p:cNvSpPr>
          <p:nvPr/>
        </p:nvSpPr>
        <p:spPr bwMode="auto">
          <a:xfrm>
            <a:off x="4949825" y="4652963"/>
            <a:ext cx="3455988" cy="1512887"/>
          </a:xfrm>
          <a:prstGeom prst="flowChartAlternateProcess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0" name="Text Box 60"/>
          <p:cNvSpPr txBox="1">
            <a:spLocks noChangeArrowheads="1"/>
          </p:cNvSpPr>
          <p:nvPr/>
        </p:nvSpPr>
        <p:spPr bwMode="auto">
          <a:xfrm>
            <a:off x="5084763" y="4716463"/>
            <a:ext cx="3240087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None/>
            </a:pPr>
            <a:r>
              <a:rPr lang="ru-RU" altLang="ru-RU" sz="1200" b="1" dirty="0">
                <a:latin typeface="Times New Roman" panose="02020603050405020304" pitchFamily="18" charset="0"/>
              </a:rPr>
              <a:t>Иные межбюджетные трансферты </a:t>
            </a:r>
            <a:r>
              <a:rPr lang="ru-RU" altLang="ru-RU" sz="1200" dirty="0">
                <a:latin typeface="Times New Roman" panose="02020603050405020304" pitchFamily="18" charset="0"/>
              </a:rPr>
              <a:t>передаваемые бюджету Усть-Кутского муниципального района на осуществление части полномочий по решению вопросов местного значения в соответствии с заключенными соглашениями </a:t>
            </a:r>
            <a:r>
              <a:rPr lang="ru-RU" altLang="ru-RU" sz="1200" dirty="0" smtClean="0">
                <a:latin typeface="Times New Roman" panose="02020603050405020304" pitchFamily="18" charset="0"/>
              </a:rPr>
              <a:t>881,4 </a:t>
            </a:r>
            <a:r>
              <a:rPr lang="ru-RU" altLang="ru-RU" sz="1200" dirty="0">
                <a:latin typeface="Times New Roman" panose="02020603050405020304" pitchFamily="18" charset="0"/>
              </a:rPr>
              <a:t>тыс. рублей.</a:t>
            </a:r>
          </a:p>
        </p:txBody>
      </p:sp>
      <p:sp>
        <p:nvSpPr>
          <p:cNvPr id="26641" name="AutoShape 61"/>
          <p:cNvSpPr>
            <a:spLocks noChangeArrowheads="1"/>
          </p:cNvSpPr>
          <p:nvPr/>
        </p:nvSpPr>
        <p:spPr bwMode="auto">
          <a:xfrm>
            <a:off x="6389688" y="4149725"/>
            <a:ext cx="433387" cy="503238"/>
          </a:xfrm>
          <a:prstGeom prst="downArrow">
            <a:avLst>
              <a:gd name="adj1" fmla="val 50000"/>
              <a:gd name="adj2" fmla="val 29029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endParaRPr lang="ru-RU" altLang="ru-RU" sz="900"/>
          </a:p>
        </p:txBody>
      </p:sp>
      <p:sp>
        <p:nvSpPr>
          <p:cNvPr id="26642" name="Text Box 62"/>
          <p:cNvSpPr txBox="1">
            <a:spLocks noChangeArrowheads="1"/>
          </p:cNvSpPr>
          <p:nvPr/>
        </p:nvSpPr>
        <p:spPr bwMode="auto">
          <a:xfrm>
            <a:off x="687388" y="692150"/>
            <a:ext cx="8169275" cy="523875"/>
          </a:xfrm>
          <a:prstGeom prst="rect">
            <a:avLst/>
          </a:prstGeom>
          <a:solidFill>
            <a:schemeClr val="accent1"/>
          </a:solidFill>
          <a:ln w="9525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трансферты, планируемые к получению из областного бюджета и бюджета района, направляемые в бюджет Подымахинского муниципального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образования в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2024 </a:t>
            </a:r>
            <a:r>
              <a:rPr lang="ru-RU" altLang="ru-RU" sz="14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</a:t>
            </a:r>
            <a:endParaRPr lang="ru-RU" altLang="ru-RU" sz="1400" b="1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4" descr="Розовая тисненая бумага"/>
          <p:cNvSpPr txBox="1">
            <a:spLocks noChangeArrowheads="1"/>
          </p:cNvSpPr>
          <p:nvPr/>
        </p:nvSpPr>
        <p:spPr bwMode="auto">
          <a:xfrm>
            <a:off x="1336675" y="908050"/>
            <a:ext cx="7604125" cy="4185761"/>
          </a:xfrm>
          <a:prstGeom prst="rect">
            <a:avLst/>
          </a:prstGeom>
          <a:blipFill dpi="0" rotWithShape="1">
            <a:blip r:embed="rId3">
              <a:alphaModFix amt="45000"/>
            </a:blip>
            <a:srcRect/>
            <a:tile tx="0" ty="0" sx="100000" sy="100000" flip="none" algn="tl"/>
          </a:blipFill>
          <a:ln w="9525">
            <a:solidFill>
              <a:schemeClr val="tx1"/>
            </a:solidFill>
            <a:miter lim="800000"/>
            <a:headEnd/>
            <a:tailEnd/>
          </a:ln>
          <a:effectLst/>
          <a:extLst/>
        </p:spPr>
        <p:txBody>
          <a:bodyPr>
            <a:spAutoFit/>
          </a:bodyPr>
          <a:lstStyle>
            <a:lvl1pPr indent="447675"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27063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50000"/>
              </a:spcBef>
              <a:buFontTx/>
              <a:buNone/>
            </a:pPr>
            <a:r>
              <a:rPr lang="ru-RU" altLang="ru-RU" sz="1400" b="1" dirty="0">
                <a:latin typeface="Times New Roman" panose="02020603050405020304" pitchFamily="18" charset="0"/>
              </a:rPr>
              <a:t>Иные межбюджетные трансферты, передаваемые бюджету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Усть-Кутского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муниципального района </a:t>
            </a:r>
            <a:r>
              <a:rPr lang="ru-RU" altLang="ru-RU" sz="1400" b="1" dirty="0">
                <a:latin typeface="Times New Roman" panose="02020603050405020304" pitchFamily="18" charset="0"/>
              </a:rPr>
              <a:t>из бюджета </a:t>
            </a:r>
            <a:r>
              <a:rPr lang="ru-RU" altLang="ru-RU" sz="1400" b="1" dirty="0" err="1">
                <a:latin typeface="Times New Roman" panose="02020603050405020304" pitchFamily="18" charset="0"/>
              </a:rPr>
              <a:t>Подымахинского</a:t>
            </a:r>
            <a:r>
              <a:rPr lang="ru-RU" altLang="ru-RU" sz="1400" b="1" dirty="0">
                <a:latin typeface="Times New Roman" panose="02020603050405020304" pitchFamily="18" charset="0"/>
              </a:rPr>
              <a:t> муниципального образования</a:t>
            </a:r>
            <a:r>
              <a:rPr lang="ru-RU" altLang="ru-RU" sz="1400" b="1" dirty="0" smtClean="0">
                <a:latin typeface="Times New Roman" panose="02020603050405020304" pitchFamily="18" charset="0"/>
              </a:rPr>
              <a:t>:</a:t>
            </a:r>
            <a:endParaRPr lang="ru-RU" altLang="ru-RU" sz="1400" b="1" dirty="0">
              <a:latin typeface="Times New Roman" panose="02020603050405020304" pitchFamily="18" charset="0"/>
            </a:endParaRP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исполнению бюджета поселения и контроль за исполнением данного бюджета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муниципального земельного контроля;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</a:t>
            </a:r>
            <a:r>
              <a:rPr lang="ru-RU" altLang="ru-RU" sz="1400" dirty="0">
                <a:latin typeface="Times New Roman" panose="02020603050405020304" pitchFamily="18" charset="0"/>
              </a:rPr>
              <a:t>вопросам архитектуры (подготовка документов территориального планирования, местных нормативов градостроительного проектирования, утверждение градостроительных планов земельных участков, выдача разрешений на строительство, на ввод объектов в эксплуатацию при осуществлении строительства, реконструкции, капитального ремонта объектов капитального строительства, перевод жилого помещения в нежилое и нежилого помещения в жилое помещение, согласование переустройства и (или) перепланировки жилых помещений, утверждение схем расположения земельных участков на кадастровых планах и кадастровых картах территории, установление или изменение вида разрешенного использования земельного участка</a:t>
            </a:r>
            <a:r>
              <a:rPr lang="ru-RU" altLang="ru-RU" sz="1400" dirty="0" smtClean="0">
                <a:latin typeface="Times New Roman" panose="02020603050405020304" pitchFamily="18" charset="0"/>
              </a:rPr>
              <a:t>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внешнего муниципального финансового контроля;</a:t>
            </a:r>
          </a:p>
          <a:p>
            <a:pPr indent="0" algn="just" eaLnBrk="1" hangingPunct="1">
              <a:spcBef>
                <a:spcPct val="50000"/>
              </a:spcBef>
              <a:buNone/>
            </a:pPr>
            <a:r>
              <a:rPr lang="ru-RU" altLang="ru-RU" sz="1400" dirty="0" smtClean="0">
                <a:latin typeface="Times New Roman" panose="02020603050405020304" pitchFamily="18" charset="0"/>
              </a:rPr>
              <a:t>- по осуществлению внутреннего муниципального финансового контроля.</a:t>
            </a:r>
          </a:p>
          <a:p>
            <a:pPr algn="just" eaLnBrk="1" hangingPunct="1">
              <a:spcBef>
                <a:spcPct val="50000"/>
              </a:spcBef>
              <a:buFontTx/>
              <a:buChar char="-"/>
            </a:pPr>
            <a:endParaRPr lang="ru-RU" altLang="ru-RU" sz="1400" dirty="0">
              <a:latin typeface="Times New Roman" panose="02020603050405020304" pitchFamily="18" charset="0"/>
            </a:endParaRPr>
          </a:p>
        </p:txBody>
      </p:sp>
      <p:sp>
        <p:nvSpPr>
          <p:cNvPr id="12291" name="Line 5"/>
          <p:cNvSpPr>
            <a:spLocks noChangeShapeType="1"/>
          </p:cNvSpPr>
          <p:nvPr/>
        </p:nvSpPr>
        <p:spPr bwMode="auto">
          <a:xfrm flipH="1">
            <a:off x="687388" y="11969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2" name="Line 6"/>
          <p:cNvSpPr>
            <a:spLocks noChangeShapeType="1"/>
          </p:cNvSpPr>
          <p:nvPr/>
        </p:nvSpPr>
        <p:spPr bwMode="auto">
          <a:xfrm>
            <a:off x="685800" y="1628775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3" name="Line 7"/>
          <p:cNvSpPr>
            <a:spLocks noChangeShapeType="1"/>
          </p:cNvSpPr>
          <p:nvPr/>
        </p:nvSpPr>
        <p:spPr bwMode="auto">
          <a:xfrm>
            <a:off x="685800" y="1916113"/>
            <a:ext cx="650875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4" name="Line 8"/>
          <p:cNvSpPr>
            <a:spLocks noChangeShapeType="1"/>
          </p:cNvSpPr>
          <p:nvPr/>
        </p:nvSpPr>
        <p:spPr bwMode="auto">
          <a:xfrm>
            <a:off x="688975" y="2492896"/>
            <a:ext cx="6477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5" name="Line 9"/>
          <p:cNvSpPr>
            <a:spLocks noChangeShapeType="1"/>
          </p:cNvSpPr>
          <p:nvPr/>
        </p:nvSpPr>
        <p:spPr bwMode="auto">
          <a:xfrm>
            <a:off x="688976" y="4509120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12298" name="Line 12"/>
          <p:cNvSpPr>
            <a:spLocks noChangeShapeType="1"/>
          </p:cNvSpPr>
          <p:nvPr/>
        </p:nvSpPr>
        <p:spPr bwMode="auto">
          <a:xfrm flipH="1">
            <a:off x="685800" y="1196976"/>
            <a:ext cx="1588" cy="3600176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" name="Line 9"/>
          <p:cNvSpPr>
            <a:spLocks noChangeShapeType="1"/>
          </p:cNvSpPr>
          <p:nvPr/>
        </p:nvSpPr>
        <p:spPr bwMode="auto">
          <a:xfrm>
            <a:off x="688976" y="4797152"/>
            <a:ext cx="649287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122"/>
          <p:cNvSpPr>
            <a:spLocks noChangeArrowheads="1"/>
          </p:cNvSpPr>
          <p:nvPr/>
        </p:nvSpPr>
        <p:spPr bwMode="auto">
          <a:xfrm>
            <a:off x="269776" y="260648"/>
            <a:ext cx="8640961" cy="1423467"/>
          </a:xfrm>
          <a:prstGeom prst="rect">
            <a:avLst/>
          </a:prstGeom>
          <a:solidFill>
            <a:schemeClr val="bg1">
              <a:alpha val="46000"/>
            </a:schemeClr>
          </a:solidFill>
          <a:ln>
            <a:noFill/>
          </a:ln>
          <a:effectLst/>
          <a:extLst/>
        </p:spPr>
        <p:txBody>
          <a:bodyPr wrap="square">
            <a:spAutoFit/>
          </a:bodyPr>
          <a:lstStyle>
            <a:lvl1pPr algn="l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algn="l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algn="l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algn="l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algn="l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2000" b="1" dirty="0" smtClean="0">
              <a:latin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latin typeface="Times New Roman" pitchFamily="18" charset="0"/>
              </a:rPr>
              <a:t>Динамика расходов бюджета 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2000" b="1" dirty="0" smtClean="0">
                <a:latin typeface="Times New Roman" pitchFamily="18" charset="0"/>
              </a:rPr>
              <a:t>Подымахинского муниципального образования</a:t>
            </a:r>
          </a:p>
          <a:p>
            <a:pPr algn="r" eaLnBrk="1" hangingPunct="1">
              <a:spcBef>
                <a:spcPct val="0"/>
              </a:spcBef>
              <a:buFontTx/>
              <a:buNone/>
              <a:defRPr/>
            </a:pPr>
            <a:r>
              <a:rPr lang="ru-RU" altLang="ru-RU" sz="1050" dirty="0" smtClean="0">
                <a:solidFill>
                  <a:schemeClr val="bg1"/>
                </a:solidFill>
                <a:latin typeface="Times New Roman" pitchFamily="18" charset="0"/>
              </a:rPr>
              <a:t> </a:t>
            </a:r>
            <a:r>
              <a:rPr lang="ru-RU" altLang="ru-RU" sz="1050" i="1" dirty="0" smtClean="0">
                <a:solidFill>
                  <a:schemeClr val="bg1"/>
                </a:solidFill>
                <a:latin typeface="Times New Roman" pitchFamily="18" charset="0"/>
              </a:rPr>
              <a:t>(тыс. рублей)</a:t>
            </a:r>
          </a:p>
          <a:p>
            <a:pPr algn="ctr" eaLnBrk="1" hangingPunct="1">
              <a:spcBef>
                <a:spcPct val="0"/>
              </a:spcBef>
              <a:buFontTx/>
              <a:buNone/>
              <a:defRPr/>
            </a:pPr>
            <a:endParaRPr lang="ru-RU" altLang="ru-RU" sz="1600" i="1" dirty="0" smtClean="0">
              <a:solidFill>
                <a:srgbClr val="000099"/>
              </a:solidFill>
              <a:latin typeface="Times New Roman" pitchFamily="18" charset="0"/>
            </a:endParaRPr>
          </a:p>
        </p:txBody>
      </p:sp>
      <p:graphicFrame>
        <p:nvGraphicFramePr>
          <p:cNvPr id="282857" name="Group 43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979241479"/>
              </p:ext>
            </p:extLst>
          </p:nvPr>
        </p:nvGraphicFramePr>
        <p:xfrm>
          <a:off x="269776" y="1684115"/>
          <a:ext cx="8562017" cy="4429227"/>
        </p:xfrm>
        <a:graphic>
          <a:graphicData uri="http://schemas.openxmlformats.org/drawingml/2006/table">
            <a:tbl>
              <a:tblPr/>
              <a:tblGrid>
                <a:gridCol w="64113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46836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438735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789003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717275">
                  <a:extLst>
                    <a:ext uri="{9D8B030D-6E8A-4147-A177-3AD203B41FA5}">
                      <a16:colId xmlns="" xmlns:a16="http://schemas.microsoft.com/office/drawing/2014/main" val="1116479522"/>
                    </a:ext>
                  </a:extLst>
                </a:gridCol>
                <a:gridCol w="790226">
                  <a:extLst>
                    <a:ext uri="{9D8B030D-6E8A-4147-A177-3AD203B41FA5}">
                      <a16:colId xmlns="" xmlns:a16="http://schemas.microsoft.com/office/drawing/2014/main" val="2201972857"/>
                    </a:ext>
                  </a:extLst>
                </a:gridCol>
              </a:tblGrid>
              <a:tr h="1235555"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Раздел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Наименование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rowSpan="2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Факт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года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Решение Думы Подымахинского сельского поселения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 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22.12.2022г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«О бюджете Подымахинского сельского поселения на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 и на плановый период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годов» (с изм. от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31.10.2023г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№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29)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Проект бюджета на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2024-2026 </a:t>
                      </a: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годы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438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год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2026 год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60124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kumimoji="0" lang="ru-RU" altLang="ru-RU" sz="11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kumimoji="0" lang="ru-RU" alt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25 955,8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26 169,8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24 337,1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25 101,9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25 545,5</a:t>
                      </a:r>
                      <a:endParaRPr lang="ru-RU" sz="11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вопросы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11 828,8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12 483,3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13 841,7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13 627,8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13 627,8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0615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0200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оборона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208,6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238,8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251,3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260,6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92638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Национальная экономика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3 509,0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4 309,3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3 738,5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3 833,8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3 946,1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976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5 664,2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3 011,2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707,5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1 592,7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2  124,8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22258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0700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Образование</a:t>
                      </a:r>
                      <a:endParaRPr kumimoji="0" lang="ru-RU" sz="1100" b="1" i="1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35,2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56,4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134,0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80,0</a:t>
                      </a: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80,0</a:t>
                      </a: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4 580,1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5 940,9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5 534,2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5 534,2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5 534,2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04580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129,9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8772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1300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just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Обслуживание государственного и муниципального долга</a:t>
                      </a:r>
                    </a:p>
                  </a:txBody>
                  <a:tcPr marT="45724" marB="45724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42,9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b="1" i="1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102,7</a:t>
                      </a:r>
                      <a:endParaRPr lang="ru-RU" sz="1100" b="1" i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alpha val="69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16000" r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4170941158"/>
              </p:ext>
            </p:extLst>
          </p:nvPr>
        </p:nvGraphicFramePr>
        <p:xfrm>
          <a:off x="341313" y="476673"/>
          <a:ext cx="8641431" cy="1728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36116207"/>
              </p:ext>
            </p:extLst>
          </p:nvPr>
        </p:nvGraphicFramePr>
        <p:xfrm>
          <a:off x="485800" y="2276475"/>
          <a:ext cx="8315300" cy="367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8545" y="91596"/>
            <a:ext cx="4911968" cy="291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0312194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altLang="ru-RU" sz="9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9109</TotalTime>
  <Words>2142</Words>
  <Application>Microsoft Office PowerPoint</Application>
  <PresentationFormat>Произвольный</PresentationFormat>
  <Paragraphs>400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Оформление по умолчанию</vt:lpstr>
      <vt:lpstr>Презентация PowerPoint</vt:lpstr>
      <vt:lpstr>Презентация PowerPoint</vt:lpstr>
      <vt:lpstr>Презентация PowerPoint</vt:lpstr>
      <vt:lpstr>Социально-экономическая характеристика Подымахинского муниципального образования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Классификация расходов бюджета по разделам</vt:lpstr>
      <vt:lpstr>Презентация PowerPoint</vt:lpstr>
      <vt:lpstr>Презентация PowerPoint</vt:lpstr>
      <vt:lpstr>Общие характеристики доходов и расходов бюджета поселения</vt:lpstr>
      <vt:lpstr>Доходы бюджета поселения</vt:lpstr>
      <vt:lpstr>С 2014 года в бюджет поселения поступают доходы от акцизов на нефтепродукты и они составляют наибольшую долю поступлений в общей сумме налоговых доходов поселения.</vt:lpstr>
      <vt:lpstr>Межбюджетные отношения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NhT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Брошюра</dc:title>
  <dc:creator>Finupr2</dc:creator>
  <cp:lastModifiedBy>User</cp:lastModifiedBy>
  <cp:revision>375</cp:revision>
  <cp:lastPrinted>2020-12-21T03:58:13Z</cp:lastPrinted>
  <dcterms:created xsi:type="dcterms:W3CDTF">2013-12-17T06:08:51Z</dcterms:created>
  <dcterms:modified xsi:type="dcterms:W3CDTF">2023-12-18T03:58:08Z</dcterms:modified>
</cp:coreProperties>
</file>